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 id="2147483652" r:id="rId6"/>
    <p:sldMasterId id="214748365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Lst>
  <p:sldSz cy="6858000" cx="12192000"/>
  <p:notesSz cx="6858000" cy="9144000"/>
  <p:embeddedFontLst>
    <p:embeddedFont>
      <p:font typeface="Roboto"/>
      <p:regular r:id="rId47"/>
      <p:bold r:id="rId48"/>
      <p:italic r:id="rId49"/>
      <p:boldItalic r:id="rId50"/>
    </p:embeddedFont>
    <p:embeddedFont>
      <p:font typeface="Helvetica Neue"/>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55" roundtripDataSignature="AMtx7mj93BNaElCrbacVFRZQHvqeW8ur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HelveticaNeue-regular.fntdata"/><Relationship Id="rId50" Type="http://schemas.openxmlformats.org/officeDocument/2006/relationships/font" Target="fonts/Roboto-boldItalic.fntdata"/><Relationship Id="rId53" Type="http://schemas.openxmlformats.org/officeDocument/2006/relationships/font" Target="fonts/HelveticaNeue-italic.fntdata"/><Relationship Id="rId52" Type="http://schemas.openxmlformats.org/officeDocument/2006/relationships/font" Target="fonts/HelveticaNeue-bold.fntdata"/><Relationship Id="rId11" Type="http://schemas.openxmlformats.org/officeDocument/2006/relationships/slide" Target="slides/slide3.xml"/><Relationship Id="rId55" Type="http://customschemas.google.com/relationships/presentationmetadata" Target="metadata"/><Relationship Id="rId10" Type="http://schemas.openxmlformats.org/officeDocument/2006/relationships/slide" Target="slides/slide2.xml"/><Relationship Id="rId54" Type="http://schemas.openxmlformats.org/officeDocument/2006/relationships/font" Target="fonts/HelveticaNeue-boldItalic.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 name="Shape 25"/>
        <p:cNvGrpSpPr/>
        <p:nvPr/>
      </p:nvGrpSpPr>
      <p:grpSpPr>
        <a:xfrm>
          <a:off x="0" y="0"/>
          <a:ext cx="0" cy="0"/>
          <a:chOff x="0" y="0"/>
          <a:chExt cx="0" cy="0"/>
        </a:xfrm>
      </p:grpSpPr>
      <p:sp>
        <p:nvSpPr>
          <p:cNvPr id="26" name="Google Shape;2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 name="Google Shape;2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b6f432d3f7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gb6f432d3f7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gb6f432d3f7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6f432d3f7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gb6f432d3f7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gb6f432d3f7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6f432d3f7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gb6f432d3f7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 name="Google Shape;142;gb6f432d3f7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6f432d3f7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b6f432d3f7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gb6f432d3f7_0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 name="Google Shape;3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b6f432d3f7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b6f432d3f7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gb6f432d3f7_0_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4d9cf0c5c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gf4d9cf0c5c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gf4d9cf0c5c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 name="Google Shape;3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6f432d3f7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gb6f432d3f7_0_1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gb6f432d3f7_0_1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 name="Google Shape;4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 name="Google Shape;5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 name="Google Shape;5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1f0e91370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ge1f0e91370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ge1f0e91370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e1f0e91370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ge1f0e91370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ge1f0e91370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 name="Google Shape;89;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1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9" name="Shape 1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24" name="Shape 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4.jpg"/><Relationship Id="rId2" Type="http://schemas.openxmlformats.org/officeDocument/2006/relationships/slideLayout" Target="../slideLayouts/slideLayout1.xml"/><Relationship Id="rId3"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3.xml"/><Relationship Id="rId3"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slideLayout" Target="../slideLayouts/slideLayout4.xml"/><Relationship Id="rId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2"/>
          <p:cNvPicPr preferRelativeResize="0"/>
          <p:nvPr/>
        </p:nvPicPr>
        <p:blipFill rotWithShape="1">
          <a:blip r:embed="rId1">
            <a:alphaModFix/>
          </a:blip>
          <a:srcRect b="0" l="0" r="0" t="0"/>
          <a:stretch/>
        </p:blipFill>
        <p:spPr>
          <a:xfrm>
            <a:off x="0" y="0"/>
            <a:ext cx="12192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 name="Shape 12"/>
        <p:cNvGrpSpPr/>
        <p:nvPr/>
      </p:nvGrpSpPr>
      <p:grpSpPr>
        <a:xfrm>
          <a:off x="0" y="0"/>
          <a:ext cx="0" cy="0"/>
          <a:chOff x="0" y="0"/>
          <a:chExt cx="0" cy="0"/>
        </a:xfrm>
      </p:grpSpPr>
      <p:pic>
        <p:nvPicPr>
          <p:cNvPr id="13" name="Google Shape;13;p48"/>
          <p:cNvPicPr preferRelativeResize="0"/>
          <p:nvPr/>
        </p:nvPicPr>
        <p:blipFill rotWithShape="1">
          <a:blip r:embed="rId1">
            <a:alphaModFix/>
          </a:blip>
          <a:srcRect b="0" l="0" r="0" t="0"/>
          <a:stretch/>
        </p:blipFill>
        <p:spPr>
          <a:xfrm>
            <a:off x="0" y="0"/>
            <a:ext cx="12192000" cy="6858000"/>
          </a:xfrm>
          <a:prstGeom prst="rect">
            <a:avLst/>
          </a:prstGeom>
          <a:noFill/>
          <a:ln>
            <a:noFill/>
          </a:ln>
        </p:spPr>
      </p:pic>
      <p:sp>
        <p:nvSpPr>
          <p:cNvPr id="14" name="Google Shape;14;p48"/>
          <p:cNvSpPr txBox="1"/>
          <p:nvPr/>
        </p:nvSpPr>
        <p:spPr>
          <a:xfrm>
            <a:off x="609249" y="39756"/>
            <a:ext cx="7146000" cy="9232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Unidade 4 – Integração de Práticas Integrativas e Complementares </a:t>
            </a:r>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rgbClr val="316E32"/>
                </a:solidFill>
                <a:latin typeface="Helvetica Neue"/>
                <a:ea typeface="Helvetica Neue"/>
                <a:cs typeface="Helvetica Neue"/>
                <a:sym typeface="Helvetica Neue"/>
              </a:rPr>
              <a:t>Unidade 4 – </a:t>
            </a:r>
            <a:r>
              <a:rPr b="1" i="0" lang="pt-BR" sz="1200" u="none" cap="none" strike="noStrike">
                <a:solidFill>
                  <a:schemeClr val="lt1"/>
                </a:solidFill>
                <a:latin typeface="Helvetica Neue"/>
                <a:ea typeface="Helvetica Neue"/>
                <a:cs typeface="Helvetica Neue"/>
                <a:sym typeface="Helvetica Neue"/>
              </a:rPr>
              <a:t>no Tratamento de Feridas</a:t>
            </a:r>
            <a:endParaRPr b="1" i="0" sz="1200" u="none" cap="none" strike="noStrike">
              <a:solidFill>
                <a:schemeClr val="lt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Aula 4.2 – Aromaterapia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pic>
        <p:nvPicPr>
          <p:cNvPr id="17" name="Google Shape;17;p13"/>
          <p:cNvPicPr preferRelativeResize="0"/>
          <p:nvPr/>
        </p:nvPicPr>
        <p:blipFill rotWithShape="1">
          <a:blip r:embed="rId1">
            <a:alphaModFix/>
          </a:blip>
          <a:srcRect b="0" l="0" r="0" t="0"/>
          <a:stretch/>
        </p:blipFill>
        <p:spPr>
          <a:xfrm>
            <a:off x="0" y="0"/>
            <a:ext cx="12192000" cy="6858000"/>
          </a:xfrm>
          <a:prstGeom prst="rect">
            <a:avLst/>
          </a:prstGeom>
          <a:noFill/>
          <a:ln>
            <a:noFill/>
          </a:ln>
        </p:spPr>
      </p:pic>
      <p:sp>
        <p:nvSpPr>
          <p:cNvPr id="18" name="Google Shape;18;p13"/>
          <p:cNvSpPr txBox="1"/>
          <p:nvPr/>
        </p:nvSpPr>
        <p:spPr>
          <a:xfrm>
            <a:off x="609249" y="39756"/>
            <a:ext cx="7146000" cy="9232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Unidade 4 – Integração de Práticas Integrativas e Complementares </a:t>
            </a:r>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rgbClr val="316E32"/>
                </a:solidFill>
                <a:latin typeface="Helvetica Neue"/>
                <a:ea typeface="Helvetica Neue"/>
                <a:cs typeface="Helvetica Neue"/>
                <a:sym typeface="Helvetica Neue"/>
              </a:rPr>
              <a:t>Unidade 4 – </a:t>
            </a:r>
            <a:r>
              <a:rPr b="1" i="0" lang="pt-BR" sz="1200" u="none" cap="none" strike="noStrike">
                <a:solidFill>
                  <a:schemeClr val="lt1"/>
                </a:solidFill>
                <a:latin typeface="Helvetica Neue"/>
                <a:ea typeface="Helvetica Neue"/>
                <a:cs typeface="Helvetica Neue"/>
                <a:sym typeface="Helvetica Neue"/>
              </a:rPr>
              <a:t>no Tratamento de Feridas</a:t>
            </a:r>
            <a:endParaRPr b="1" i="0" sz="1200" u="none" cap="none" strike="noStrike">
              <a:solidFill>
                <a:schemeClr val="lt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Aula 4.2 – Aromaterapia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 name="Shape 20"/>
        <p:cNvGrpSpPr/>
        <p:nvPr/>
      </p:nvGrpSpPr>
      <p:grpSpPr>
        <a:xfrm>
          <a:off x="0" y="0"/>
          <a:ext cx="0" cy="0"/>
          <a:chOff x="0" y="0"/>
          <a:chExt cx="0" cy="0"/>
        </a:xfrm>
      </p:grpSpPr>
      <p:pic>
        <p:nvPicPr>
          <p:cNvPr id="21" name="Google Shape;21;p49"/>
          <p:cNvPicPr preferRelativeResize="0"/>
          <p:nvPr/>
        </p:nvPicPr>
        <p:blipFill rotWithShape="1">
          <a:blip r:embed="rId1">
            <a:alphaModFix/>
          </a:blip>
          <a:srcRect b="0" l="0" r="0" t="0"/>
          <a:stretch/>
        </p:blipFill>
        <p:spPr>
          <a:xfrm>
            <a:off x="-1352" y="-100013"/>
            <a:ext cx="12193352" cy="6043708"/>
          </a:xfrm>
          <a:prstGeom prst="rect">
            <a:avLst/>
          </a:prstGeom>
          <a:noFill/>
          <a:ln>
            <a:noFill/>
          </a:ln>
        </p:spPr>
      </p:pic>
      <p:pic>
        <p:nvPicPr>
          <p:cNvPr id="22" name="Google Shape;22;p49"/>
          <p:cNvPicPr preferRelativeResize="0"/>
          <p:nvPr/>
        </p:nvPicPr>
        <p:blipFill rotWithShape="1">
          <a:blip r:embed="rId2">
            <a:alphaModFix/>
          </a:blip>
          <a:srcRect b="0" l="0" r="0" t="0"/>
          <a:stretch/>
        </p:blipFill>
        <p:spPr>
          <a:xfrm>
            <a:off x="951232" y="5988929"/>
            <a:ext cx="10289536" cy="859166"/>
          </a:xfrm>
          <a:prstGeom prst="rect">
            <a:avLst/>
          </a:prstGeom>
          <a:noFill/>
          <a:ln>
            <a:noFill/>
          </a:ln>
        </p:spPr>
      </p:pic>
      <p:pic>
        <p:nvPicPr>
          <p:cNvPr id="23" name="Google Shape;23;p49"/>
          <p:cNvPicPr preferRelativeResize="0"/>
          <p:nvPr/>
        </p:nvPicPr>
        <p:blipFill rotWithShape="1">
          <a:blip r:embed="rId3">
            <a:alphaModFix/>
          </a:blip>
          <a:srcRect b="0" l="0" r="0" t="0"/>
          <a:stretch/>
        </p:blipFill>
        <p:spPr>
          <a:xfrm>
            <a:off x="196840" y="6287298"/>
            <a:ext cx="1299324" cy="3579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5"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40.png"/><Relationship Id="rId6" Type="http://schemas.openxmlformats.org/officeDocument/2006/relationships/image" Target="../media/image29.jpg"/><Relationship Id="rId7" Type="http://schemas.openxmlformats.org/officeDocument/2006/relationships/image" Target="../media/image6.png"/><Relationship Id="rId8"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pexels.com/pt-br/@mikhail-nilov?utm_content=attributionCopyText&amp;utm_medium=referral&amp;utm_source=pexels" TargetMode="External"/><Relationship Id="rId4" Type="http://schemas.openxmlformats.org/officeDocument/2006/relationships/hyperlink" Target="https://www.pexels.com/pt-br/@mikhail-nilov?utm_content=attributionCopyText&amp;utm_medium=referral&amp;utm_source=pexels" TargetMode="External"/><Relationship Id="rId5" Type="http://schemas.openxmlformats.org/officeDocument/2006/relationships/hyperlink" Target="https://www.pexels.com/pt-br/foto/essencia-aromaterapia-aromatico-perfumado-6706844/?utm_content=attributionCopyText&amp;utm_medium=referral&amp;utm_source=pexels" TargetMode="External"/><Relationship Id="rId6" Type="http://schemas.openxmlformats.org/officeDocument/2006/relationships/hyperlink" Target="https://www.pexels.com/pt-br/foto/essencia-aromaterapia-aromatico-perfumado-6706844/?utm_content=attributionCopyText&amp;utm_medium=referral&amp;utm_source=pexels" TargetMode="External"/><Relationship Id="rId7" Type="http://schemas.openxmlformats.org/officeDocument/2006/relationships/image" Target="../media/image3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hyperlink" Target="https://creativecommons.org/licenses/by-nc-nd/3.0/"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pixabay.com/pt/users/chesna-5611079/?utm_source=link-attribution&amp;utm_medium=referral&amp;utm_campaign=image&amp;utm_content=3478157" TargetMode="External"/><Relationship Id="rId4" Type="http://schemas.openxmlformats.org/officeDocument/2006/relationships/hyperlink" Target="https://pixabay.com/pt/?utm_source=link-attribution&amp;utm_medium=referral&amp;utm_campaign=image&amp;utm_content=3478157" TargetMode="External"/><Relationship Id="rId5"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hyperlink" Target="https://pixabay.com/pt/users/mareefe-2090044/?utm_source=link-attribution&amp;utm_medium=referral&amp;utm_campaign=image&amp;utm_content=3164684" TargetMode="External"/><Relationship Id="rId6" Type="http://schemas.openxmlformats.org/officeDocument/2006/relationships/hyperlink" Target="https://pixabay.com/pt/?utm_source=link-attribution&amp;utm_medium=referral&amp;utm_campaign=image&amp;utm_content=3164684" TargetMode="External"/><Relationship Id="rId7" Type="http://schemas.openxmlformats.org/officeDocument/2006/relationships/image" Target="../media/image4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about:blank" TargetMode="External"/><Relationship Id="rId4" Type="http://schemas.openxmlformats.org/officeDocument/2006/relationships/image" Target="../media/image3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image" Target="../media/image3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hyperlink" Target="https://mtci.bvsalud.org/pt/mapas-de-evidencia-2/" TargetMode="External"/><Relationship Id="rId5" Type="http://schemas.openxmlformats.org/officeDocument/2006/relationships/hyperlink" Target="https://mtci.bvsalud.org/pt/mapas-de-evidencia-2/" TargetMode="External"/><Relationship Id="rId6"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doi.org/10.3390/molecules2424457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avasus.ufrn.br/"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about:blank" TargetMode="Externa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pixabay.com/pt/users/silviarita-3142410/?utm_source=link-attribution&amp;utm_medium=referral&amp;utm_campaign=image&amp;utm_content=4369051" TargetMode="External"/><Relationship Id="rId4" Type="http://schemas.openxmlformats.org/officeDocument/2006/relationships/hyperlink" Target="https://pixabay.com/pt/?utm_source=link-attribution&amp;utm_medium=referral&amp;utm_campaign=image&amp;utm_content=4369051" TargetMode="External"/><Relationship Id="rId5"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 name="Shape 28"/>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gb6f432d3f7_0_5"/>
          <p:cNvPicPr preferRelativeResize="0"/>
          <p:nvPr/>
        </p:nvPicPr>
        <p:blipFill>
          <a:blip r:embed="rId3">
            <a:alphaModFix/>
          </a:blip>
          <a:stretch>
            <a:fillRect/>
          </a:stretch>
        </p:blipFill>
        <p:spPr>
          <a:xfrm>
            <a:off x="2904825" y="4456023"/>
            <a:ext cx="591925" cy="591907"/>
          </a:xfrm>
          <a:prstGeom prst="rect">
            <a:avLst/>
          </a:prstGeom>
          <a:noFill/>
          <a:ln>
            <a:noFill/>
          </a:ln>
        </p:spPr>
      </p:pic>
      <p:pic>
        <p:nvPicPr>
          <p:cNvPr id="105" name="Google Shape;105;gb6f432d3f7_0_5"/>
          <p:cNvPicPr preferRelativeResize="0"/>
          <p:nvPr/>
        </p:nvPicPr>
        <p:blipFill>
          <a:blip r:embed="rId4">
            <a:alphaModFix/>
          </a:blip>
          <a:stretch>
            <a:fillRect/>
          </a:stretch>
        </p:blipFill>
        <p:spPr>
          <a:xfrm>
            <a:off x="2904819" y="5162030"/>
            <a:ext cx="591925" cy="591916"/>
          </a:xfrm>
          <a:prstGeom prst="rect">
            <a:avLst/>
          </a:prstGeom>
          <a:noFill/>
          <a:ln>
            <a:noFill/>
          </a:ln>
        </p:spPr>
      </p:pic>
      <p:pic>
        <p:nvPicPr>
          <p:cNvPr id="106" name="Google Shape;106;gb6f432d3f7_0_5"/>
          <p:cNvPicPr preferRelativeResize="0"/>
          <p:nvPr/>
        </p:nvPicPr>
        <p:blipFill rotWithShape="1">
          <a:blip r:embed="rId5">
            <a:alphaModFix/>
          </a:blip>
          <a:srcRect b="0" l="0" r="0" t="0"/>
          <a:stretch/>
        </p:blipFill>
        <p:spPr>
          <a:xfrm flipH="1">
            <a:off x="6807425" y="467175"/>
            <a:ext cx="6178625" cy="6390825"/>
          </a:xfrm>
          <a:prstGeom prst="rect">
            <a:avLst/>
          </a:prstGeom>
          <a:noFill/>
          <a:ln>
            <a:noFill/>
          </a:ln>
        </p:spPr>
      </p:pic>
      <p:pic>
        <p:nvPicPr>
          <p:cNvPr id="107" name="Google Shape;107;gb6f432d3f7_0_5"/>
          <p:cNvPicPr preferRelativeResize="0"/>
          <p:nvPr/>
        </p:nvPicPr>
        <p:blipFill rotWithShape="1">
          <a:blip r:embed="rId6">
            <a:alphaModFix/>
          </a:blip>
          <a:srcRect b="38961" l="0" r="0" t="0"/>
          <a:stretch/>
        </p:blipFill>
        <p:spPr>
          <a:xfrm>
            <a:off x="469425" y="2271401"/>
            <a:ext cx="5156401" cy="3589023"/>
          </a:xfrm>
          <a:prstGeom prst="rect">
            <a:avLst/>
          </a:prstGeom>
          <a:noFill/>
          <a:ln>
            <a:noFill/>
          </a:ln>
        </p:spPr>
      </p:pic>
      <p:sp>
        <p:nvSpPr>
          <p:cNvPr id="108" name="Google Shape;108;gb6f432d3f7_0_5"/>
          <p:cNvSpPr txBox="1"/>
          <p:nvPr/>
        </p:nvSpPr>
        <p:spPr>
          <a:xfrm>
            <a:off x="626025" y="1338169"/>
            <a:ext cx="48432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16E32"/>
                </a:solidFill>
                <a:latin typeface="Helvetica Neue"/>
                <a:ea typeface="Helvetica Neue"/>
                <a:cs typeface="Helvetica Neue"/>
                <a:sym typeface="Helvetica Neue"/>
              </a:rPr>
              <a:t>4. </a:t>
            </a:r>
            <a:r>
              <a:rPr b="1" i="0" lang="pt-BR" sz="2000" u="none" cap="none" strike="noStrike">
                <a:solidFill>
                  <a:srgbClr val="316E32"/>
                </a:solidFill>
                <a:latin typeface="Helvetica Neue"/>
                <a:ea typeface="Helvetica Neue"/>
                <a:cs typeface="Helvetica Neue"/>
                <a:sym typeface="Helvetica Neue"/>
                <a:extLst>
                  <a:ext uri="http://customooxmlschemas.google.com/">
                    <go:slidesCustomData xmlns:go="http://customooxmlschemas.google.com/" textRoundtripDataId="0"/>
                  </a:ext>
                </a:extLst>
              </a:rPr>
              <a:t>BREVE HISTÓRICO</a:t>
            </a:r>
            <a:endParaRPr b="0" i="0" sz="2000" u="none" cap="none" strike="noStrike">
              <a:solidFill>
                <a:srgbClr val="316E32"/>
              </a:solidFill>
              <a:latin typeface="Arial"/>
              <a:ea typeface="Arial"/>
              <a:cs typeface="Arial"/>
              <a:sym typeface="Arial"/>
            </a:endParaRPr>
          </a:p>
        </p:txBody>
      </p:sp>
      <p:pic>
        <p:nvPicPr>
          <p:cNvPr id="109" name="Google Shape;109;gb6f432d3f7_0_5"/>
          <p:cNvPicPr preferRelativeResize="0"/>
          <p:nvPr/>
        </p:nvPicPr>
        <p:blipFill rotWithShape="1">
          <a:blip r:embed="rId7">
            <a:alphaModFix/>
          </a:blip>
          <a:srcRect b="0" l="0" r="0" t="0"/>
          <a:stretch/>
        </p:blipFill>
        <p:spPr>
          <a:xfrm>
            <a:off x="5800039" y="5243847"/>
            <a:ext cx="591925" cy="616571"/>
          </a:xfrm>
          <a:prstGeom prst="rect">
            <a:avLst/>
          </a:prstGeom>
          <a:noFill/>
          <a:ln>
            <a:noFill/>
          </a:ln>
        </p:spPr>
      </p:pic>
      <p:pic>
        <p:nvPicPr>
          <p:cNvPr id="110" name="Google Shape;110;gb6f432d3f7_0_5"/>
          <p:cNvPicPr preferRelativeResize="0"/>
          <p:nvPr/>
        </p:nvPicPr>
        <p:blipFill rotWithShape="1">
          <a:blip r:embed="rId8">
            <a:alphaModFix/>
          </a:blip>
          <a:srcRect b="0" l="0" r="0" t="0"/>
          <a:stretch/>
        </p:blipFill>
        <p:spPr>
          <a:xfrm>
            <a:off x="190675" y="2009600"/>
            <a:ext cx="1568383" cy="69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b6f432d3f7_0_22"/>
          <p:cNvSpPr txBox="1"/>
          <p:nvPr/>
        </p:nvSpPr>
        <p:spPr>
          <a:xfrm>
            <a:off x="694074" y="2351252"/>
            <a:ext cx="4648500" cy="29244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São compostos químicos voláteis, menos densos e mais viscosos do que a água em temperatura ambiente, podendo ser extraídos a partir de uma grande variedade de plantas e normalmente encontrados, em baixas concentrações, em glândulas especiais da planta, denominadas tracomas (NAVARRETE et al., 2011).</a:t>
            </a:r>
            <a:endParaRPr b="0" i="0" sz="1400" u="none" cap="none" strike="noStrike">
              <a:solidFill>
                <a:srgbClr val="000000"/>
              </a:solidFill>
              <a:latin typeface="Arial"/>
              <a:ea typeface="Arial"/>
              <a:cs typeface="Arial"/>
              <a:sym typeface="Arial"/>
            </a:endParaRPr>
          </a:p>
        </p:txBody>
      </p:sp>
      <p:sp>
        <p:nvSpPr>
          <p:cNvPr id="117" name="Google Shape;117;gb6f432d3f7_0_22"/>
          <p:cNvSpPr txBox="1"/>
          <p:nvPr/>
        </p:nvSpPr>
        <p:spPr>
          <a:xfrm>
            <a:off x="694075" y="1313628"/>
            <a:ext cx="3282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5. ÓLEOS ESSENCIAIS </a:t>
            </a:r>
            <a:endParaRPr b="0" i="0" sz="2000" u="none" cap="none" strike="noStrike">
              <a:solidFill>
                <a:srgbClr val="316E32"/>
              </a:solidFill>
              <a:latin typeface="Arial"/>
              <a:ea typeface="Arial"/>
              <a:cs typeface="Arial"/>
              <a:sym typeface="Arial"/>
            </a:endParaRPr>
          </a:p>
        </p:txBody>
      </p:sp>
      <p:sp>
        <p:nvSpPr>
          <p:cNvPr id="118" name="Google Shape;118;gb6f432d3f7_0_22"/>
          <p:cNvSpPr txBox="1"/>
          <p:nvPr/>
        </p:nvSpPr>
        <p:spPr>
          <a:xfrm>
            <a:off x="6253325" y="5046222"/>
            <a:ext cx="52773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200" u="none" cap="none" strike="noStrike">
                <a:solidFill>
                  <a:srgbClr val="191B26"/>
                </a:solidFill>
                <a:latin typeface="Helvetica Neue"/>
                <a:ea typeface="Helvetica Neue"/>
                <a:cs typeface="Helvetica Neue"/>
                <a:sym typeface="Helvetica Neue"/>
              </a:rPr>
              <a:t>Imagem: óleos essenciais</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b="0" i="0" lang="pt-BR" sz="1200" u="none" cap="none" strike="noStrike">
                <a:solidFill>
                  <a:srgbClr val="191B26"/>
                </a:solidFill>
                <a:latin typeface="Helvetica Neue"/>
                <a:ea typeface="Helvetica Neue"/>
                <a:cs typeface="Helvetica Neue"/>
                <a:sym typeface="Helvetica Neue"/>
              </a:rPr>
              <a:t>Fonte:  </a:t>
            </a:r>
            <a:r>
              <a:rPr lang="pt-BR" sz="1200">
                <a:solidFill>
                  <a:srgbClr val="191B26"/>
                </a:solidFill>
              </a:rPr>
              <a:t>Chesna</a:t>
            </a:r>
            <a:r>
              <a:rPr b="0" i="0" lang="pt-BR" sz="1200" u="none" cap="none" strike="noStrike">
                <a:solidFill>
                  <a:schemeClr val="dk1"/>
                </a:solidFill>
                <a:latin typeface="Arial"/>
                <a:ea typeface="Arial"/>
                <a:cs typeface="Arial"/>
                <a:sym typeface="Arial"/>
              </a:rPr>
              <a:t> por </a:t>
            </a:r>
            <a:r>
              <a:rPr b="0" i="0" lang="pt-BR" sz="1200" u="none" cap="none" strike="noStrike">
                <a:solidFill>
                  <a:srgbClr val="191B26"/>
                </a:solidFill>
                <a:latin typeface="Arial"/>
                <a:ea typeface="Arial"/>
                <a:cs typeface="Arial"/>
                <a:sym typeface="Arial"/>
              </a:rPr>
              <a:t>Pixabay</a:t>
            </a:r>
            <a:endParaRPr b="0" i="0" sz="1200" u="none" cap="none" strike="noStrike">
              <a:solidFill>
                <a:srgbClr val="000000"/>
              </a:solidFill>
              <a:latin typeface="Helvetica Neue"/>
              <a:ea typeface="Helvetica Neue"/>
              <a:cs typeface="Helvetica Neue"/>
              <a:sym typeface="Helvetica Neue"/>
            </a:endParaRPr>
          </a:p>
        </p:txBody>
      </p:sp>
      <p:pic>
        <p:nvPicPr>
          <p:cNvPr id="119" name="Google Shape;119;gb6f432d3f7_0_22"/>
          <p:cNvPicPr preferRelativeResize="0"/>
          <p:nvPr/>
        </p:nvPicPr>
        <p:blipFill rotWithShape="1">
          <a:blip r:embed="rId3">
            <a:alphaModFix/>
          </a:blip>
          <a:srcRect b="0" l="0" r="0" t="0"/>
          <a:stretch/>
        </p:blipFill>
        <p:spPr>
          <a:xfrm>
            <a:off x="6609175" y="1994975"/>
            <a:ext cx="4754250" cy="3051250"/>
          </a:xfrm>
          <a:prstGeom prst="rect">
            <a:avLst/>
          </a:prstGeom>
          <a:noFill/>
          <a:ln>
            <a:noFill/>
          </a:ln>
          <a:effectLst>
            <a:outerShdw blurRad="63500" kx="1200090" sy="23000">
              <a:srgbClr val="000000">
                <a:alpha val="1882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0"/>
          <p:cNvSpPr/>
          <p:nvPr/>
        </p:nvSpPr>
        <p:spPr>
          <a:xfrm>
            <a:off x="7511025" y="1631000"/>
            <a:ext cx="3346500" cy="4678500"/>
          </a:xfrm>
          <a:prstGeom prst="rect">
            <a:avLst/>
          </a:prstGeom>
          <a:solidFill>
            <a:srgbClr val="316E3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0000"/>
              </a:solidFill>
              <a:highlight>
                <a:srgbClr val="660000"/>
              </a:highlight>
              <a:latin typeface="Arial"/>
              <a:ea typeface="Arial"/>
              <a:cs typeface="Arial"/>
              <a:sym typeface="Arial"/>
            </a:endParaRPr>
          </a:p>
        </p:txBody>
      </p:sp>
      <p:pic>
        <p:nvPicPr>
          <p:cNvPr id="126" name="Google Shape;126;p30"/>
          <p:cNvPicPr preferRelativeResize="0"/>
          <p:nvPr/>
        </p:nvPicPr>
        <p:blipFill rotWithShape="1">
          <a:blip r:embed="rId3">
            <a:alphaModFix/>
          </a:blip>
          <a:srcRect b="0" l="0" r="0" t="0"/>
          <a:stretch/>
        </p:blipFill>
        <p:spPr>
          <a:xfrm>
            <a:off x="7556425" y="1694325"/>
            <a:ext cx="3241200" cy="4553900"/>
          </a:xfrm>
          <a:prstGeom prst="rect">
            <a:avLst/>
          </a:prstGeom>
          <a:noFill/>
          <a:ln>
            <a:noFill/>
          </a:ln>
        </p:spPr>
      </p:pic>
      <p:sp>
        <p:nvSpPr>
          <p:cNvPr id="127" name="Google Shape;127;p30"/>
          <p:cNvSpPr txBox="1"/>
          <p:nvPr/>
        </p:nvSpPr>
        <p:spPr>
          <a:xfrm>
            <a:off x="694075" y="1313628"/>
            <a:ext cx="328218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5. ÓLEOS ESSENCIAIS</a:t>
            </a:r>
            <a:endParaRPr b="0" i="0" sz="2000" u="none" cap="none" strike="noStrike">
              <a:solidFill>
                <a:srgbClr val="316E32"/>
              </a:solidFill>
              <a:latin typeface="Arial"/>
              <a:ea typeface="Arial"/>
              <a:cs typeface="Arial"/>
              <a:sym typeface="Arial"/>
            </a:endParaRPr>
          </a:p>
        </p:txBody>
      </p:sp>
      <p:sp>
        <p:nvSpPr>
          <p:cNvPr id="128" name="Google Shape;128;p30"/>
          <p:cNvSpPr txBox="1"/>
          <p:nvPr/>
        </p:nvSpPr>
        <p:spPr>
          <a:xfrm>
            <a:off x="694074" y="2219927"/>
            <a:ext cx="4648500" cy="32940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São compostos químicos voláteis, menos densos e mais viscosos do que a água em temperatura ambiente, podendo ser extraídos a partir de uma grande variedade de plantas e normalmente encontrados, em baixas concentrações, em glândulas especiais da planta, denominadas tracomas, pelo seu metabolismo secundário.  (NAVARRETE et al., 2011).</a:t>
            </a:r>
            <a:endParaRPr sz="1600">
              <a:solidFill>
                <a:schemeClr val="dk1"/>
              </a:solidFill>
              <a:latin typeface="Helvetica Neue"/>
              <a:ea typeface="Helvetica Neue"/>
              <a:cs typeface="Helvetica Neue"/>
              <a:sym typeface="Helvetica Neue"/>
            </a:endParaRPr>
          </a:p>
        </p:txBody>
      </p:sp>
      <p:pic>
        <p:nvPicPr>
          <p:cNvPr id="129" name="Google Shape;129;p30"/>
          <p:cNvPicPr preferRelativeResize="0"/>
          <p:nvPr/>
        </p:nvPicPr>
        <p:blipFill rotWithShape="1">
          <a:blip r:embed="rId4">
            <a:alphaModFix/>
          </a:blip>
          <a:srcRect b="0" l="0" r="0" t="0"/>
          <a:stretch/>
        </p:blipFill>
        <p:spPr>
          <a:xfrm>
            <a:off x="11130409" y="5740024"/>
            <a:ext cx="521264" cy="5212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1"/>
          <p:cNvSpPr txBox="1"/>
          <p:nvPr/>
        </p:nvSpPr>
        <p:spPr>
          <a:xfrm>
            <a:off x="694074" y="2274858"/>
            <a:ext cx="5401800" cy="18162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Os OE dispõem de propriedades farmacológicas que lhes permitem penetrar através da pele e atuar na corrente sanguínea. Aplicados na pele, os óleos essenciais entram e atingem a corrente sanguínea, o sistema linfático, além de músculos e órgãos. </a:t>
            </a:r>
            <a:endParaRPr b="0" i="0" sz="1600" u="none" cap="none" strike="noStrike">
              <a:solidFill>
                <a:schemeClr val="dk1"/>
              </a:solidFill>
              <a:latin typeface="Helvetica Neue"/>
              <a:ea typeface="Helvetica Neue"/>
              <a:cs typeface="Helvetica Neue"/>
              <a:sym typeface="Helvetica Neue"/>
            </a:endParaRPr>
          </a:p>
        </p:txBody>
      </p:sp>
      <p:sp>
        <p:nvSpPr>
          <p:cNvPr id="136" name="Google Shape;136;p31"/>
          <p:cNvSpPr txBox="1"/>
          <p:nvPr/>
        </p:nvSpPr>
        <p:spPr>
          <a:xfrm>
            <a:off x="6770075" y="5400600"/>
            <a:ext cx="45528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200" u="none" cap="none" strike="noStrike">
                <a:solidFill>
                  <a:srgbClr val="191B26"/>
                </a:solidFill>
                <a:latin typeface="Helvetica Neue"/>
                <a:ea typeface="Helvetica Neue"/>
                <a:cs typeface="Helvetica Neue"/>
                <a:sym typeface="Helvetica Neue"/>
              </a:rPr>
              <a:t>Imagem: </a:t>
            </a:r>
            <a:r>
              <a:rPr lang="pt-BR" sz="1200">
                <a:solidFill>
                  <a:schemeClr val="dk1"/>
                </a:solidFill>
                <a:latin typeface="Helvetica Neue"/>
                <a:ea typeface="Helvetica Neue"/>
                <a:cs typeface="Helvetica Neue"/>
                <a:sym typeface="Helvetica Neue"/>
              </a:rPr>
              <a:t>Foto de</a:t>
            </a:r>
            <a:r>
              <a:rPr lang="pt-BR" sz="1200">
                <a:solidFill>
                  <a:schemeClr val="dk1"/>
                </a:solidFill>
                <a:uFill>
                  <a:noFill/>
                </a:uFill>
                <a:latin typeface="Helvetica Neue"/>
                <a:ea typeface="Helvetica Neue"/>
                <a:cs typeface="Helvetica Neue"/>
                <a:sym typeface="Helvetica Neue"/>
                <a:hlinkClick r:id="rId3">
                  <a:extLst>
                    <a:ext uri="{A12FA001-AC4F-418D-AE19-62706E023703}">
                      <ahyp:hlinkClr val="tx"/>
                    </a:ext>
                  </a:extLst>
                </a:hlinkClick>
              </a:rPr>
              <a:t> </a:t>
            </a:r>
            <a:r>
              <a:rPr b="1" lang="pt-BR" sz="1200" u="sng">
                <a:solidFill>
                  <a:schemeClr val="hlink"/>
                </a:solidFill>
                <a:latin typeface="Helvetica Neue"/>
                <a:ea typeface="Helvetica Neue"/>
                <a:cs typeface="Helvetica Neue"/>
                <a:sym typeface="Helvetica Neue"/>
                <a:hlinkClick r:id="rId4"/>
              </a:rPr>
              <a:t>Mikhail Nilov</a:t>
            </a:r>
            <a:r>
              <a:rPr lang="pt-BR" sz="1200">
                <a:solidFill>
                  <a:schemeClr val="dk1"/>
                </a:solidFill>
                <a:latin typeface="Helvetica Neue"/>
                <a:ea typeface="Helvetica Neue"/>
                <a:cs typeface="Helvetica Neue"/>
                <a:sym typeface="Helvetica Neue"/>
              </a:rPr>
              <a:t> no</a:t>
            </a:r>
            <a:r>
              <a:rPr lang="pt-BR" sz="1200">
                <a:solidFill>
                  <a:schemeClr val="dk1"/>
                </a:solidFill>
                <a:uFill>
                  <a:noFill/>
                </a:uFill>
                <a:latin typeface="Helvetica Neue"/>
                <a:ea typeface="Helvetica Neue"/>
                <a:cs typeface="Helvetica Neue"/>
                <a:sym typeface="Helvetica Neue"/>
                <a:hlinkClick r:id="rId5">
                  <a:extLst>
                    <a:ext uri="{A12FA001-AC4F-418D-AE19-62706E023703}">
                      <ahyp:hlinkClr val="tx"/>
                    </a:ext>
                  </a:extLst>
                </a:hlinkClick>
              </a:rPr>
              <a:t> </a:t>
            </a:r>
            <a:r>
              <a:rPr b="1" lang="pt-BR" sz="1200" u="sng">
                <a:solidFill>
                  <a:schemeClr val="hlink"/>
                </a:solidFill>
                <a:latin typeface="Helvetica Neue"/>
                <a:ea typeface="Helvetica Neue"/>
                <a:cs typeface="Helvetica Neue"/>
                <a:sym typeface="Helvetica Neue"/>
                <a:hlinkClick r:id="rId6"/>
              </a:rPr>
              <a:t>Pexels</a:t>
            </a:r>
            <a:endParaRPr sz="1200">
              <a:solidFill>
                <a:srgbClr val="191B26"/>
              </a:solidFill>
              <a:latin typeface="Helvetica Neue"/>
              <a:ea typeface="Helvetica Neue"/>
              <a:cs typeface="Helvetica Neue"/>
              <a:sym typeface="Helvetica Neue"/>
            </a:endParaRPr>
          </a:p>
        </p:txBody>
      </p:sp>
      <p:sp>
        <p:nvSpPr>
          <p:cNvPr id="137" name="Google Shape;137;p31"/>
          <p:cNvSpPr txBox="1"/>
          <p:nvPr/>
        </p:nvSpPr>
        <p:spPr>
          <a:xfrm>
            <a:off x="694075" y="1313628"/>
            <a:ext cx="328218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5. ÓLEOS ESSENCIAIS</a:t>
            </a:r>
            <a:endParaRPr b="0" i="0" sz="2000" u="none" cap="none" strike="noStrike">
              <a:solidFill>
                <a:srgbClr val="316E32"/>
              </a:solidFill>
              <a:latin typeface="Arial"/>
              <a:ea typeface="Arial"/>
              <a:cs typeface="Arial"/>
              <a:sym typeface="Arial"/>
            </a:endParaRPr>
          </a:p>
        </p:txBody>
      </p:sp>
      <p:pic>
        <p:nvPicPr>
          <p:cNvPr id="138" name="Google Shape;138;p31"/>
          <p:cNvPicPr preferRelativeResize="0"/>
          <p:nvPr/>
        </p:nvPicPr>
        <p:blipFill>
          <a:blip r:embed="rId7">
            <a:alphaModFix/>
          </a:blip>
          <a:stretch>
            <a:fillRect/>
          </a:stretch>
        </p:blipFill>
        <p:spPr>
          <a:xfrm>
            <a:off x="6770075" y="2366073"/>
            <a:ext cx="4552899" cy="3034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b6f432d3f7_0_43"/>
          <p:cNvSpPr txBox="1"/>
          <p:nvPr/>
        </p:nvSpPr>
        <p:spPr>
          <a:xfrm>
            <a:off x="764650" y="2127884"/>
            <a:ext cx="4918200" cy="3663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 inalação dos aromas, seja de modo direto, ou espalhados no ambiente, chega ao sistema nervoso central pelas vias respiratórias e pelo bulbo olfatório (via trato olfatório), sendo conduzidas ao córtex e às regiões límbicas do cérebro. O sistema límbico facilita o armazenamento e a recuperação de memória.  Sua ação nos aspectos emocionais /psicológicos do indivíduo se dá pela ativação de transceptores neuroquímicos do cérebro, como a serotonina e as endorfinas.</a:t>
            </a:r>
            <a:endParaRPr b="0" i="0" sz="1600" u="none" cap="none" strike="noStrike">
              <a:solidFill>
                <a:schemeClr val="dk1"/>
              </a:solidFill>
              <a:latin typeface="Helvetica Neue"/>
              <a:ea typeface="Helvetica Neue"/>
              <a:cs typeface="Helvetica Neue"/>
              <a:sym typeface="Helvetica Neue"/>
            </a:endParaRPr>
          </a:p>
        </p:txBody>
      </p:sp>
      <p:sp>
        <p:nvSpPr>
          <p:cNvPr id="145" name="Google Shape;145;gb6f432d3f7_0_43"/>
          <p:cNvSpPr txBox="1"/>
          <p:nvPr/>
        </p:nvSpPr>
        <p:spPr>
          <a:xfrm>
            <a:off x="694075" y="1313628"/>
            <a:ext cx="328218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5. ÓLEOS ESSENCIAIS</a:t>
            </a:r>
            <a:endParaRPr b="0" i="0" sz="2000" u="none" cap="none" strike="noStrike">
              <a:solidFill>
                <a:srgbClr val="316E32"/>
              </a:solidFill>
              <a:latin typeface="Arial"/>
              <a:ea typeface="Arial"/>
              <a:cs typeface="Arial"/>
              <a:sym typeface="Arial"/>
            </a:endParaRPr>
          </a:p>
        </p:txBody>
      </p:sp>
      <p:pic>
        <p:nvPicPr>
          <p:cNvPr id="146" name="Google Shape;146;gb6f432d3f7_0_43"/>
          <p:cNvPicPr preferRelativeResize="0"/>
          <p:nvPr/>
        </p:nvPicPr>
        <p:blipFill rotWithShape="1">
          <a:blip r:embed="rId3">
            <a:alphaModFix/>
          </a:blip>
          <a:srcRect b="0" l="0" r="0" t="0"/>
          <a:stretch/>
        </p:blipFill>
        <p:spPr>
          <a:xfrm>
            <a:off x="6935725" y="1818312"/>
            <a:ext cx="3132374" cy="3221374"/>
          </a:xfrm>
          <a:prstGeom prst="rect">
            <a:avLst/>
          </a:prstGeom>
          <a:noFill/>
          <a:ln>
            <a:noFill/>
          </a:ln>
        </p:spPr>
      </p:pic>
      <p:sp>
        <p:nvSpPr>
          <p:cNvPr id="147" name="Google Shape;147;gb6f432d3f7_0_43"/>
          <p:cNvSpPr/>
          <p:nvPr/>
        </p:nvSpPr>
        <p:spPr>
          <a:xfrm>
            <a:off x="9497750" y="2256563"/>
            <a:ext cx="1017000" cy="452400"/>
          </a:xfrm>
          <a:prstGeom prst="roundRect">
            <a:avLst>
              <a:gd fmla="val 16667" name="adj"/>
            </a:avLst>
          </a:prstGeom>
          <a:solidFill>
            <a:srgbClr val="FFFFFF"/>
          </a:solidFill>
          <a:ln cap="flat" cmpd="sng" w="12700">
            <a:solidFill>
              <a:srgbClr val="D549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Verdana"/>
              <a:buNone/>
            </a:pPr>
            <a:r>
              <a:rPr i="0" lang="pt-BR" u="none" cap="none" strike="noStrike">
                <a:solidFill>
                  <a:srgbClr val="000000"/>
                </a:solidFill>
                <a:latin typeface="Helvetica Neue"/>
                <a:ea typeface="Helvetica Neue"/>
                <a:cs typeface="Helvetica Neue"/>
                <a:sym typeface="Helvetica Neue"/>
              </a:rPr>
              <a:t>Bulbo Olfatório</a:t>
            </a:r>
            <a:endParaRPr i="0" u="none" cap="none" strike="noStrike">
              <a:solidFill>
                <a:srgbClr val="000000"/>
              </a:solidFill>
              <a:latin typeface="Helvetica Neue"/>
              <a:ea typeface="Helvetica Neue"/>
              <a:cs typeface="Helvetica Neue"/>
              <a:sym typeface="Helvetica Neue"/>
            </a:endParaRPr>
          </a:p>
        </p:txBody>
      </p:sp>
      <p:sp>
        <p:nvSpPr>
          <p:cNvPr id="148" name="Google Shape;148;gb6f432d3f7_0_43"/>
          <p:cNvSpPr/>
          <p:nvPr/>
        </p:nvSpPr>
        <p:spPr>
          <a:xfrm>
            <a:off x="7957850" y="3833238"/>
            <a:ext cx="1539900" cy="614700"/>
          </a:xfrm>
          <a:prstGeom prst="roundRect">
            <a:avLst>
              <a:gd fmla="val 16667" name="adj"/>
            </a:avLst>
          </a:prstGeom>
          <a:solidFill>
            <a:srgbClr val="FFFFFF"/>
          </a:solidFill>
          <a:ln cap="flat" cmpd="sng" w="12700">
            <a:solidFill>
              <a:srgbClr val="D549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Verdana"/>
              <a:buNone/>
            </a:pPr>
            <a:r>
              <a:rPr i="0" lang="pt-BR" u="none" cap="none" strike="noStrike">
                <a:solidFill>
                  <a:srgbClr val="000000"/>
                </a:solidFill>
                <a:latin typeface="Helvetica Neue"/>
                <a:ea typeface="Helvetica Neue"/>
                <a:cs typeface="Helvetica Neue"/>
                <a:sym typeface="Helvetica Neue"/>
              </a:rPr>
              <a:t>Filamentos nervos olfatório</a:t>
            </a:r>
            <a:endParaRPr i="0" u="none" cap="none" strike="noStrike">
              <a:solidFill>
                <a:srgbClr val="000000"/>
              </a:solidFill>
              <a:latin typeface="Helvetica Neue"/>
              <a:ea typeface="Helvetica Neue"/>
              <a:cs typeface="Helvetica Neue"/>
              <a:sym typeface="Helvetica Neue"/>
            </a:endParaRPr>
          </a:p>
        </p:txBody>
      </p:sp>
      <p:sp>
        <p:nvSpPr>
          <p:cNvPr id="149" name="Google Shape;149;gb6f432d3f7_0_43"/>
          <p:cNvSpPr/>
          <p:nvPr/>
        </p:nvSpPr>
        <p:spPr>
          <a:xfrm>
            <a:off x="6935725" y="1897088"/>
            <a:ext cx="886800" cy="560400"/>
          </a:xfrm>
          <a:prstGeom prst="roundRect">
            <a:avLst>
              <a:gd fmla="val 16667" name="adj"/>
            </a:avLst>
          </a:prstGeom>
          <a:solidFill>
            <a:srgbClr val="FFFFFF"/>
          </a:solidFill>
          <a:ln cap="flat" cmpd="sng" w="12700">
            <a:solidFill>
              <a:srgbClr val="D549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Verdana"/>
              <a:buNone/>
            </a:pPr>
            <a:r>
              <a:rPr i="0" lang="pt-BR" u="none" cap="none" strike="noStrike">
                <a:solidFill>
                  <a:srgbClr val="000000"/>
                </a:solidFill>
                <a:latin typeface="Helvetica Neue"/>
                <a:ea typeface="Helvetica Neue"/>
                <a:cs typeface="Helvetica Neue"/>
                <a:sym typeface="Helvetica Neue"/>
              </a:rPr>
              <a:t>Sistema Límbico</a:t>
            </a:r>
            <a:endParaRPr i="0" u="none" cap="none" strike="noStrike">
              <a:solidFill>
                <a:srgbClr val="000000"/>
              </a:solidFill>
              <a:latin typeface="Helvetica Neue"/>
              <a:ea typeface="Helvetica Neue"/>
              <a:cs typeface="Helvetica Neue"/>
              <a:sym typeface="Helvetica Neue"/>
            </a:endParaRPr>
          </a:p>
        </p:txBody>
      </p:sp>
      <p:pic>
        <p:nvPicPr>
          <p:cNvPr id="150" name="Google Shape;150;gb6f432d3f7_0_43"/>
          <p:cNvPicPr preferRelativeResize="0"/>
          <p:nvPr/>
        </p:nvPicPr>
        <p:blipFill rotWithShape="1">
          <a:blip r:embed="rId4">
            <a:alphaModFix/>
          </a:blip>
          <a:srcRect b="0" l="0" r="0" t="0"/>
          <a:stretch/>
        </p:blipFill>
        <p:spPr>
          <a:xfrm>
            <a:off x="10317375" y="4021439"/>
            <a:ext cx="667725" cy="947550"/>
          </a:xfrm>
          <a:prstGeom prst="rect">
            <a:avLst/>
          </a:prstGeom>
          <a:noFill/>
          <a:ln>
            <a:noFill/>
          </a:ln>
        </p:spPr>
      </p:pic>
      <p:sp>
        <p:nvSpPr>
          <p:cNvPr id="151" name="Google Shape;151;gb6f432d3f7_0_43"/>
          <p:cNvSpPr txBox="1"/>
          <p:nvPr/>
        </p:nvSpPr>
        <p:spPr>
          <a:xfrm>
            <a:off x="7134300" y="5329475"/>
            <a:ext cx="4310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595959"/>
              </a:buClr>
              <a:buSzPts val="900"/>
              <a:buFont typeface="Calibri"/>
              <a:buNone/>
            </a:pPr>
            <a:r>
              <a:rPr lang="pt-BR" sz="1200">
                <a:solidFill>
                  <a:schemeClr val="dk1"/>
                </a:solidFill>
                <a:latin typeface="Helvetica Neue"/>
                <a:ea typeface="Helvetica Neue"/>
                <a:cs typeface="Helvetica Neue"/>
                <a:sym typeface="Helvetica Neue"/>
              </a:rPr>
              <a:t>Ilustração: Sistema olfativo </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400"/>
              <a:buFont typeface="Arial"/>
              <a:buNone/>
            </a:pPr>
            <a:r>
              <a:rPr lang="pt-BR" sz="1200">
                <a:solidFill>
                  <a:srgbClr val="191B26"/>
                </a:solidFill>
                <a:latin typeface="Helvetica Neue"/>
                <a:ea typeface="Helvetica Neue"/>
                <a:cs typeface="Helvetica Neue"/>
                <a:sym typeface="Helvetica Neue"/>
              </a:rPr>
              <a:t>Fonte:  </a:t>
            </a:r>
            <a:r>
              <a:rPr lang="pt-BR" sz="1200">
                <a:solidFill>
                  <a:schemeClr val="dk1"/>
                </a:solidFill>
                <a:latin typeface="Helvetica Neue"/>
                <a:ea typeface="Helvetica Neue"/>
                <a:cs typeface="Helvetica Neue"/>
                <a:sym typeface="Helvetica Neue"/>
              </a:rPr>
              <a:t>Autor Desconhecido está licenciado em </a:t>
            </a:r>
            <a:r>
              <a:rPr lang="pt-BR" sz="1000" u="sng">
                <a:solidFill>
                  <a:schemeClr val="dk1"/>
                </a:solidFill>
                <a:latin typeface="Helvetica Neue"/>
                <a:ea typeface="Helvetica Neue"/>
                <a:cs typeface="Helvetica Neue"/>
                <a:sym typeface="Helvetica Neue"/>
                <a:hlinkClick r:id="rId5">
                  <a:extLst>
                    <a:ext uri="{A12FA001-AC4F-418D-AE19-62706E023703}">
                      <ahyp:hlinkClr val="tx"/>
                    </a:ext>
                  </a:extLst>
                </a:hlinkClick>
              </a:rPr>
              <a:t>CC BY-NC-ND</a:t>
            </a:r>
            <a:endParaRPr>
              <a:solidFill>
                <a:srgbClr val="595959"/>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grpSp>
        <p:nvGrpSpPr>
          <p:cNvPr id="157" name="Google Shape;157;p7"/>
          <p:cNvGrpSpPr/>
          <p:nvPr/>
        </p:nvGrpSpPr>
        <p:grpSpPr>
          <a:xfrm>
            <a:off x="7057000" y="4635683"/>
            <a:ext cx="4433366" cy="1471058"/>
            <a:chOff x="5405999" y="4172526"/>
            <a:chExt cx="6134837" cy="2035632"/>
          </a:xfrm>
        </p:grpSpPr>
        <p:pic>
          <p:nvPicPr>
            <p:cNvPr id="158" name="Google Shape;158;p7"/>
            <p:cNvPicPr preferRelativeResize="0"/>
            <p:nvPr/>
          </p:nvPicPr>
          <p:blipFill rotWithShape="1">
            <a:blip r:embed="rId3">
              <a:alphaModFix/>
            </a:blip>
            <a:srcRect b="0" l="0" r="0" t="0"/>
            <a:stretch/>
          </p:blipFill>
          <p:spPr>
            <a:xfrm>
              <a:off x="9016422" y="4172526"/>
              <a:ext cx="2524414" cy="2035632"/>
            </a:xfrm>
            <a:prstGeom prst="rect">
              <a:avLst/>
            </a:prstGeom>
            <a:noFill/>
            <a:ln>
              <a:noFill/>
            </a:ln>
          </p:spPr>
        </p:pic>
        <p:pic>
          <p:nvPicPr>
            <p:cNvPr id="159" name="Google Shape;159;p7"/>
            <p:cNvPicPr preferRelativeResize="0"/>
            <p:nvPr/>
          </p:nvPicPr>
          <p:blipFill rotWithShape="1">
            <a:blip r:embed="rId3">
              <a:alphaModFix/>
            </a:blip>
            <a:srcRect b="0" l="0" r="0" t="0"/>
            <a:stretch/>
          </p:blipFill>
          <p:spPr>
            <a:xfrm>
              <a:off x="5405999" y="4172526"/>
              <a:ext cx="2524414" cy="2035632"/>
            </a:xfrm>
            <a:prstGeom prst="rect">
              <a:avLst/>
            </a:prstGeom>
            <a:noFill/>
            <a:ln>
              <a:noFill/>
            </a:ln>
          </p:spPr>
        </p:pic>
        <p:pic>
          <p:nvPicPr>
            <p:cNvPr id="160" name="Google Shape;160;p7"/>
            <p:cNvPicPr preferRelativeResize="0"/>
            <p:nvPr/>
          </p:nvPicPr>
          <p:blipFill rotWithShape="1">
            <a:blip r:embed="rId3">
              <a:alphaModFix/>
            </a:blip>
            <a:srcRect b="0" l="0" r="0" t="0"/>
            <a:stretch/>
          </p:blipFill>
          <p:spPr>
            <a:xfrm>
              <a:off x="7368996" y="4172526"/>
              <a:ext cx="2524414" cy="2035632"/>
            </a:xfrm>
            <a:prstGeom prst="rect">
              <a:avLst/>
            </a:prstGeom>
            <a:noFill/>
            <a:ln>
              <a:noFill/>
            </a:ln>
          </p:spPr>
        </p:pic>
      </p:grpSp>
      <p:sp>
        <p:nvSpPr>
          <p:cNvPr id="161" name="Google Shape;161;p7"/>
          <p:cNvSpPr txBox="1"/>
          <p:nvPr/>
        </p:nvSpPr>
        <p:spPr>
          <a:xfrm>
            <a:off x="617875" y="2127875"/>
            <a:ext cx="7793700" cy="156962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Pesquisas recentes demonstram que determinados óleos essenciais melhoram a memória, como o óleo essencial de alecrim, que tem sido usado tanto para fortalecer a memória dos pacientes com Alzheimer quanto para melhorar os resultados dos testes de estudantes universitários.</a:t>
            </a:r>
            <a:endParaRPr b="0" i="0" sz="1600" u="none" cap="none" strike="noStrike">
              <a:solidFill>
                <a:schemeClr val="dk1"/>
              </a:solidFill>
              <a:latin typeface="Helvetica Neue"/>
              <a:ea typeface="Helvetica Neue"/>
              <a:cs typeface="Helvetica Neue"/>
              <a:sym typeface="Helvetica Neue"/>
            </a:endParaRPr>
          </a:p>
        </p:txBody>
      </p:sp>
      <p:sp>
        <p:nvSpPr>
          <p:cNvPr id="162" name="Google Shape;162;p7"/>
          <p:cNvSpPr txBox="1"/>
          <p:nvPr/>
        </p:nvSpPr>
        <p:spPr>
          <a:xfrm>
            <a:off x="694075" y="1313628"/>
            <a:ext cx="328218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5. ÓLEOS ESSENCIAIS</a:t>
            </a:r>
            <a:endParaRPr b="0" i="0" sz="2000" u="none" cap="none" strike="noStrike">
              <a:solidFill>
                <a:srgbClr val="316E32"/>
              </a:solidFill>
              <a:latin typeface="Arial"/>
              <a:ea typeface="Arial"/>
              <a:cs typeface="Arial"/>
              <a:sym typeface="Arial"/>
            </a:endParaRPr>
          </a:p>
        </p:txBody>
      </p:sp>
      <p:sp>
        <p:nvSpPr>
          <p:cNvPr id="163" name="Google Shape;163;p7"/>
          <p:cNvSpPr txBox="1"/>
          <p:nvPr/>
        </p:nvSpPr>
        <p:spPr>
          <a:xfrm>
            <a:off x="7267046" y="5088925"/>
            <a:ext cx="3505900" cy="923299"/>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i="0" lang="pt-BR" sz="1600" u="none" cap="none" strike="noStrike">
                <a:solidFill>
                  <a:schemeClr val="lt1"/>
                </a:solidFill>
                <a:latin typeface="Helvetica Neue"/>
                <a:ea typeface="Helvetica Neue"/>
                <a:cs typeface="Helvetica Neue"/>
                <a:sym typeface="Helvetica Neue"/>
              </a:rPr>
              <a:t>Saiba Mais </a:t>
            </a:r>
            <a:endParaRPr/>
          </a:p>
          <a:p>
            <a:pPr indent="0" lvl="0" marL="0" marR="0" rtl="0" algn="l">
              <a:lnSpc>
                <a:spcPct val="150000"/>
              </a:lnSpc>
              <a:spcBef>
                <a:spcPts val="0"/>
              </a:spcBef>
              <a:spcAft>
                <a:spcPts val="0"/>
              </a:spcAft>
              <a:buNone/>
            </a:pPr>
            <a:r>
              <a:rPr b="1" i="0" lang="pt-BR" sz="1600" u="none" cap="none" strike="noStrike">
                <a:solidFill>
                  <a:schemeClr val="lt1"/>
                </a:solidFill>
                <a:latin typeface="Helvetica Neue"/>
                <a:ea typeface="Helvetica Neue"/>
                <a:cs typeface="Helvetica Neue"/>
                <a:sym typeface="Helvetica Neue"/>
              </a:rPr>
              <a:t>Referência Monografia Alecrim</a:t>
            </a:r>
            <a:endParaRPr b="1" i="0" sz="1600" u="none" cap="none" strike="noStrike">
              <a:solidFill>
                <a:schemeClr val="lt1"/>
              </a:solidFill>
              <a:latin typeface="Helvetica Neue"/>
              <a:ea typeface="Helvetica Neue"/>
              <a:cs typeface="Helvetica Neue"/>
              <a:sym typeface="Helvetica Neue"/>
            </a:endParaRPr>
          </a:p>
        </p:txBody>
      </p:sp>
      <p:pic>
        <p:nvPicPr>
          <p:cNvPr id="164" name="Google Shape;164;p7"/>
          <p:cNvPicPr preferRelativeResize="0"/>
          <p:nvPr/>
        </p:nvPicPr>
        <p:blipFill rotWithShape="1">
          <a:blip r:embed="rId4">
            <a:alphaModFix/>
          </a:blip>
          <a:srcRect b="0" l="0" r="0" t="0"/>
          <a:stretch/>
        </p:blipFill>
        <p:spPr>
          <a:xfrm>
            <a:off x="10016944" y="4111673"/>
            <a:ext cx="1160889" cy="1160889"/>
          </a:xfrm>
          <a:prstGeom prst="rect">
            <a:avLst/>
          </a:prstGeom>
          <a:noFill/>
          <a:ln>
            <a:noFill/>
          </a:ln>
        </p:spPr>
      </p:pic>
      <p:pic>
        <p:nvPicPr>
          <p:cNvPr id="165" name="Google Shape;165;p7"/>
          <p:cNvPicPr preferRelativeResize="0"/>
          <p:nvPr/>
        </p:nvPicPr>
        <p:blipFill rotWithShape="1">
          <a:blip r:embed="rId5">
            <a:alphaModFix/>
          </a:blip>
          <a:srcRect b="20508" l="0" r="7995" t="0"/>
          <a:stretch/>
        </p:blipFill>
        <p:spPr>
          <a:xfrm>
            <a:off x="-2283450" y="3519300"/>
            <a:ext cx="1914807" cy="1569625"/>
          </a:xfrm>
          <a:prstGeom prst="rect">
            <a:avLst/>
          </a:prstGeom>
          <a:noFill/>
          <a:ln>
            <a:noFill/>
          </a:ln>
        </p:spPr>
      </p:pic>
      <p:sp>
        <p:nvSpPr>
          <p:cNvPr id="166" name="Google Shape;166;p7"/>
          <p:cNvSpPr txBox="1"/>
          <p:nvPr/>
        </p:nvSpPr>
        <p:spPr>
          <a:xfrm>
            <a:off x="-2302900" y="5673525"/>
            <a:ext cx="1877700" cy="3387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316E32"/>
                </a:solidFill>
                <a:latin typeface="Helvetica Neue"/>
                <a:ea typeface="Helvetica Neue"/>
                <a:cs typeface="Helvetica Neue"/>
                <a:sym typeface="Helvetica Neue"/>
              </a:rPr>
              <a:t>ENDORFINA</a:t>
            </a:r>
            <a:endParaRPr b="0" i="0" sz="1600" u="none" cap="none" strike="noStrike">
              <a:solidFill>
                <a:srgbClr val="316E32"/>
              </a:solidFill>
              <a:latin typeface="Helvetica Neue"/>
              <a:ea typeface="Helvetica Neue"/>
              <a:cs typeface="Helvetica Neue"/>
              <a:sym typeface="Helvetica Neue"/>
            </a:endParaRPr>
          </a:p>
        </p:txBody>
      </p:sp>
      <p:grpSp>
        <p:nvGrpSpPr>
          <p:cNvPr id="167" name="Google Shape;167;p7"/>
          <p:cNvGrpSpPr/>
          <p:nvPr/>
        </p:nvGrpSpPr>
        <p:grpSpPr>
          <a:xfrm>
            <a:off x="3675600" y="4301025"/>
            <a:ext cx="2297100" cy="1986675"/>
            <a:chOff x="4249775" y="4148625"/>
            <a:chExt cx="2297100" cy="1986675"/>
          </a:xfrm>
        </p:grpSpPr>
        <p:pic>
          <p:nvPicPr>
            <p:cNvPr id="168" name="Google Shape;168;p7"/>
            <p:cNvPicPr preferRelativeResize="0"/>
            <p:nvPr/>
          </p:nvPicPr>
          <p:blipFill rotWithShape="1">
            <a:blip r:embed="rId6">
              <a:alphaModFix/>
            </a:blip>
            <a:srcRect b="15959" l="0" r="0" t="0"/>
            <a:stretch/>
          </p:blipFill>
          <p:spPr>
            <a:xfrm>
              <a:off x="4249837" y="4148625"/>
              <a:ext cx="2297025" cy="1662900"/>
            </a:xfrm>
            <a:prstGeom prst="rect">
              <a:avLst/>
            </a:prstGeom>
            <a:noFill/>
            <a:ln>
              <a:noFill/>
            </a:ln>
          </p:spPr>
        </p:pic>
        <p:sp>
          <p:nvSpPr>
            <p:cNvPr id="169" name="Google Shape;169;p7"/>
            <p:cNvSpPr txBox="1"/>
            <p:nvPr/>
          </p:nvSpPr>
          <p:spPr>
            <a:xfrm>
              <a:off x="4249775" y="5796600"/>
              <a:ext cx="2297100" cy="3387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rgbClr val="316E32"/>
                  </a:solidFill>
                  <a:latin typeface="Helvetica Neue"/>
                  <a:ea typeface="Helvetica Neue"/>
                  <a:cs typeface="Helvetica Neue"/>
                  <a:sym typeface="Helvetica Neue"/>
                </a:rPr>
                <a:t>SEROTONINA</a:t>
              </a:r>
              <a:endParaRPr b="0" i="0" sz="1600" u="none" cap="none" strike="noStrike">
                <a:solidFill>
                  <a:srgbClr val="316E32"/>
                </a:solidFill>
                <a:latin typeface="Helvetica Neue"/>
                <a:ea typeface="Helvetica Neue"/>
                <a:cs typeface="Helvetica Neue"/>
                <a:sym typeface="Helvetica Neue"/>
              </a:endParaRPr>
            </a:p>
          </p:txBody>
        </p:sp>
      </p:grpSp>
      <p:grpSp>
        <p:nvGrpSpPr>
          <p:cNvPr id="170" name="Google Shape;170;p7"/>
          <p:cNvGrpSpPr/>
          <p:nvPr/>
        </p:nvGrpSpPr>
        <p:grpSpPr>
          <a:xfrm>
            <a:off x="886850" y="4317675"/>
            <a:ext cx="2297100" cy="1986600"/>
            <a:chOff x="734450" y="4165275"/>
            <a:chExt cx="2297100" cy="1986600"/>
          </a:xfrm>
        </p:grpSpPr>
        <p:sp>
          <p:nvSpPr>
            <p:cNvPr id="171" name="Google Shape;171;p7"/>
            <p:cNvSpPr/>
            <p:nvPr/>
          </p:nvSpPr>
          <p:spPr>
            <a:xfrm>
              <a:off x="734450" y="4165275"/>
              <a:ext cx="2297100" cy="198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txBox="1"/>
            <p:nvPr/>
          </p:nvSpPr>
          <p:spPr>
            <a:xfrm>
              <a:off x="775175" y="5796600"/>
              <a:ext cx="2216100" cy="3387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lang="pt-BR" sz="1600">
                  <a:solidFill>
                    <a:srgbClr val="316E32"/>
                  </a:solidFill>
                  <a:latin typeface="Helvetica Neue"/>
                  <a:ea typeface="Helvetica Neue"/>
                  <a:cs typeface="Helvetica Neue"/>
                  <a:sym typeface="Helvetica Neue"/>
                </a:rPr>
                <a:t>ENDORF</a:t>
              </a:r>
              <a:r>
                <a:rPr b="0" i="0" lang="pt-BR" sz="1600" u="none" cap="none" strike="noStrike">
                  <a:solidFill>
                    <a:srgbClr val="316E32"/>
                  </a:solidFill>
                  <a:latin typeface="Helvetica Neue"/>
                  <a:ea typeface="Helvetica Neue"/>
                  <a:cs typeface="Helvetica Neue"/>
                  <a:sym typeface="Helvetica Neue"/>
                </a:rPr>
                <a:t>INA</a:t>
              </a:r>
              <a:endParaRPr b="0" i="0" sz="1600" u="none" cap="none" strike="noStrike">
                <a:solidFill>
                  <a:srgbClr val="316E32"/>
                </a:solidFill>
                <a:latin typeface="Helvetica Neue"/>
                <a:ea typeface="Helvetica Neue"/>
                <a:cs typeface="Helvetica Neue"/>
                <a:sym typeface="Helvetica Neue"/>
              </a:endParaRPr>
            </a:p>
          </p:txBody>
        </p:sp>
        <p:pic>
          <p:nvPicPr>
            <p:cNvPr id="173" name="Google Shape;173;p7"/>
            <p:cNvPicPr preferRelativeResize="0"/>
            <p:nvPr/>
          </p:nvPicPr>
          <p:blipFill rotWithShape="1">
            <a:blip r:embed="rId5">
              <a:alphaModFix/>
            </a:blip>
            <a:srcRect b="20508" l="0" r="7995" t="0"/>
            <a:stretch/>
          </p:blipFill>
          <p:spPr>
            <a:xfrm>
              <a:off x="775175" y="4207875"/>
              <a:ext cx="2024850" cy="1569625"/>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nvSpPr>
        <p:spPr>
          <a:xfrm>
            <a:off x="537029" y="1244420"/>
            <a:ext cx="5176800" cy="3387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highlight>
                <a:srgbClr val="00FF00"/>
              </a:highlight>
              <a:latin typeface="Arial"/>
              <a:ea typeface="Arial"/>
              <a:cs typeface="Arial"/>
              <a:sym typeface="Arial"/>
            </a:endParaRPr>
          </a:p>
        </p:txBody>
      </p:sp>
      <p:sp>
        <p:nvSpPr>
          <p:cNvPr id="180" name="Google Shape;180;p32"/>
          <p:cNvSpPr/>
          <p:nvPr/>
        </p:nvSpPr>
        <p:spPr>
          <a:xfrm>
            <a:off x="1270325" y="2612192"/>
            <a:ext cx="4722325" cy="32571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80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Muitas espécies vegetais liberam compostos voláteis pertencentes ao metabolismo secundário presentes em folhas, flores e frutos e raízes para a atmosfera. Esses compostos voláteis são constituídos principalmente de terpenóides, fenilpropanóides e derivados de ácidos graxos e representam cerca de 1% dos metabólitos secundários conhecidos de plantas.  </a:t>
            </a:r>
            <a:endParaRPr b="0" i="0" sz="1600" u="none" cap="none" strike="noStrike">
              <a:solidFill>
                <a:srgbClr val="000000"/>
              </a:solidFill>
              <a:latin typeface="Helvetica Neue"/>
              <a:ea typeface="Helvetica Neue"/>
              <a:cs typeface="Helvetica Neue"/>
              <a:sym typeface="Helvetica Neue"/>
            </a:endParaRPr>
          </a:p>
        </p:txBody>
      </p:sp>
      <p:sp>
        <p:nvSpPr>
          <p:cNvPr id="181" name="Google Shape;181;p32"/>
          <p:cNvSpPr txBox="1"/>
          <p:nvPr/>
        </p:nvSpPr>
        <p:spPr>
          <a:xfrm>
            <a:off x="694075" y="1313628"/>
            <a:ext cx="328218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5. ÓLEOS ESSENCIAIS</a:t>
            </a:r>
            <a:endParaRPr b="0" i="0" sz="2000" u="none" cap="none" strike="noStrike">
              <a:solidFill>
                <a:srgbClr val="316E32"/>
              </a:solidFill>
              <a:latin typeface="Arial"/>
              <a:ea typeface="Arial"/>
              <a:cs typeface="Arial"/>
              <a:sym typeface="Arial"/>
            </a:endParaRPr>
          </a:p>
        </p:txBody>
      </p:sp>
      <p:pic>
        <p:nvPicPr>
          <p:cNvPr id="182" name="Google Shape;182;p32"/>
          <p:cNvPicPr preferRelativeResize="0"/>
          <p:nvPr/>
        </p:nvPicPr>
        <p:blipFill rotWithShape="1">
          <a:blip r:embed="rId3">
            <a:alphaModFix/>
          </a:blip>
          <a:srcRect b="0" l="0" r="0" t="0"/>
          <a:stretch/>
        </p:blipFill>
        <p:spPr>
          <a:xfrm>
            <a:off x="6562188" y="2842170"/>
            <a:ext cx="4191721" cy="2806028"/>
          </a:xfrm>
          <a:prstGeom prst="rect">
            <a:avLst/>
          </a:prstGeom>
          <a:noFill/>
          <a:ln>
            <a:noFill/>
          </a:ln>
        </p:spPr>
      </p:pic>
      <p:sp>
        <p:nvSpPr>
          <p:cNvPr id="183" name="Google Shape;183;p32"/>
          <p:cNvSpPr txBox="1"/>
          <p:nvPr/>
        </p:nvSpPr>
        <p:spPr>
          <a:xfrm>
            <a:off x="6562188" y="5648198"/>
            <a:ext cx="41916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i="0" lang="pt-BR" sz="1200" u="none" cap="none" strike="noStrike">
                <a:solidFill>
                  <a:srgbClr val="000000"/>
                </a:solidFill>
                <a:latin typeface="Helvetica Neue"/>
                <a:ea typeface="Helvetica Neue"/>
                <a:cs typeface="Helvetica Neue"/>
                <a:sym typeface="Helvetica Neue"/>
              </a:rPr>
              <a:t>Imagem de Pexels por Pixabay</a:t>
            </a:r>
            <a:endParaRPr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8"/>
          <p:cNvSpPr txBox="1"/>
          <p:nvPr/>
        </p:nvSpPr>
        <p:spPr>
          <a:xfrm>
            <a:off x="537029" y="1244420"/>
            <a:ext cx="5176800" cy="3387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highlight>
                <a:srgbClr val="00FF00"/>
              </a:highlight>
              <a:latin typeface="Arial"/>
              <a:ea typeface="Arial"/>
              <a:cs typeface="Arial"/>
              <a:sym typeface="Arial"/>
            </a:endParaRPr>
          </a:p>
        </p:txBody>
      </p:sp>
      <p:sp>
        <p:nvSpPr>
          <p:cNvPr id="190" name="Google Shape;190;p8"/>
          <p:cNvSpPr/>
          <p:nvPr/>
        </p:nvSpPr>
        <p:spPr>
          <a:xfrm>
            <a:off x="700575" y="1939388"/>
            <a:ext cx="10723751" cy="2233138"/>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800"/>
              </a:spcAft>
              <a:buClr>
                <a:schemeClr val="dk1"/>
              </a:buClr>
              <a:buFont typeface="Arial"/>
              <a:buNone/>
            </a:pPr>
            <a:r>
              <a:rPr lang="pt-BR" sz="1600">
                <a:solidFill>
                  <a:schemeClr val="dk1"/>
                </a:solidFill>
                <a:latin typeface="Helvetica Neue"/>
                <a:ea typeface="Helvetica Neue"/>
                <a:cs typeface="Helvetica Neue"/>
                <a:sym typeface="Helvetica Neue"/>
              </a:rPr>
              <a:t>Esses compostos voláteis de baixo peso molecular pertencem a diferentes grupos funcionais (hidrocarbonetos, álcoois, aldeídos, cetonas, éteres e ésteres) e desempenham um papel vital no ciclo de vida das plantas, proporcionando uma maneira para que interajam com o ambiente ao seu redor. Emitindo compostos voláteis de flores e frutos (aromas e sabores), as plantas produzem pistas químicas para animais, polinizadores e disseminadores de sementes, garantindo assim a reprodução das plantas e o sucesso evolutivo do Reino Plantae. (Reinhard et al., 2004 e Pichersky e Gershenzon, 2002.) </a:t>
            </a:r>
            <a:endParaRPr sz="1600">
              <a:solidFill>
                <a:schemeClr val="dk1"/>
              </a:solidFill>
              <a:latin typeface="Helvetica Neue"/>
              <a:ea typeface="Helvetica Neue"/>
              <a:cs typeface="Helvetica Neue"/>
              <a:sym typeface="Helvetica Neue"/>
            </a:endParaRPr>
          </a:p>
        </p:txBody>
      </p:sp>
      <p:sp>
        <p:nvSpPr>
          <p:cNvPr id="191" name="Google Shape;191;p8"/>
          <p:cNvSpPr txBox="1"/>
          <p:nvPr/>
        </p:nvSpPr>
        <p:spPr>
          <a:xfrm>
            <a:off x="694075" y="1313628"/>
            <a:ext cx="328218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5. ÓLEOS ESSENCIAIS</a:t>
            </a:r>
            <a:endParaRPr b="0" i="0" sz="2000" u="none" cap="none" strike="noStrike">
              <a:solidFill>
                <a:srgbClr val="316E32"/>
              </a:solidFill>
              <a:latin typeface="Arial"/>
              <a:ea typeface="Arial"/>
              <a:cs typeface="Arial"/>
              <a:sym typeface="Arial"/>
            </a:endParaRPr>
          </a:p>
        </p:txBody>
      </p:sp>
      <p:grpSp>
        <p:nvGrpSpPr>
          <p:cNvPr id="192" name="Google Shape;192;p8"/>
          <p:cNvGrpSpPr/>
          <p:nvPr/>
        </p:nvGrpSpPr>
        <p:grpSpPr>
          <a:xfrm>
            <a:off x="5724812" y="4648438"/>
            <a:ext cx="5699514" cy="1559720"/>
            <a:chOff x="5724812" y="4648438"/>
            <a:chExt cx="5699514" cy="1559720"/>
          </a:xfrm>
        </p:grpSpPr>
        <p:grpSp>
          <p:nvGrpSpPr>
            <p:cNvPr id="193" name="Google Shape;193;p8"/>
            <p:cNvGrpSpPr/>
            <p:nvPr/>
          </p:nvGrpSpPr>
          <p:grpSpPr>
            <a:xfrm>
              <a:off x="5724812" y="4648438"/>
              <a:ext cx="4682836" cy="1553836"/>
              <a:chOff x="5405999" y="4172526"/>
              <a:chExt cx="6134837" cy="2035632"/>
            </a:xfrm>
          </p:grpSpPr>
          <p:pic>
            <p:nvPicPr>
              <p:cNvPr id="194" name="Google Shape;194;p8"/>
              <p:cNvPicPr preferRelativeResize="0"/>
              <p:nvPr/>
            </p:nvPicPr>
            <p:blipFill rotWithShape="1">
              <a:blip r:embed="rId3">
                <a:alphaModFix/>
              </a:blip>
              <a:srcRect b="0" l="0" r="0" t="0"/>
              <a:stretch/>
            </p:blipFill>
            <p:spPr>
              <a:xfrm>
                <a:off x="9016422" y="4172526"/>
                <a:ext cx="2524414" cy="2035632"/>
              </a:xfrm>
              <a:prstGeom prst="rect">
                <a:avLst/>
              </a:prstGeom>
              <a:noFill/>
              <a:ln>
                <a:noFill/>
              </a:ln>
            </p:spPr>
          </p:pic>
          <p:pic>
            <p:nvPicPr>
              <p:cNvPr id="195" name="Google Shape;195;p8"/>
              <p:cNvPicPr preferRelativeResize="0"/>
              <p:nvPr/>
            </p:nvPicPr>
            <p:blipFill rotWithShape="1">
              <a:blip r:embed="rId3">
                <a:alphaModFix/>
              </a:blip>
              <a:srcRect b="0" l="0" r="0" t="0"/>
              <a:stretch/>
            </p:blipFill>
            <p:spPr>
              <a:xfrm>
                <a:off x="5405999" y="4172526"/>
                <a:ext cx="2524414" cy="2035632"/>
              </a:xfrm>
              <a:prstGeom prst="rect">
                <a:avLst/>
              </a:prstGeom>
              <a:noFill/>
              <a:ln>
                <a:noFill/>
              </a:ln>
            </p:spPr>
          </p:pic>
          <p:pic>
            <p:nvPicPr>
              <p:cNvPr id="196" name="Google Shape;196;p8"/>
              <p:cNvPicPr preferRelativeResize="0"/>
              <p:nvPr/>
            </p:nvPicPr>
            <p:blipFill rotWithShape="1">
              <a:blip r:embed="rId3">
                <a:alphaModFix/>
              </a:blip>
              <a:srcRect b="0" l="0" r="0" t="0"/>
              <a:stretch/>
            </p:blipFill>
            <p:spPr>
              <a:xfrm>
                <a:off x="7368996" y="4172526"/>
                <a:ext cx="2524414" cy="2035632"/>
              </a:xfrm>
              <a:prstGeom prst="rect">
                <a:avLst/>
              </a:prstGeom>
              <a:noFill/>
              <a:ln>
                <a:noFill/>
              </a:ln>
            </p:spPr>
          </p:pic>
        </p:grpSp>
        <p:grpSp>
          <p:nvGrpSpPr>
            <p:cNvPr id="197" name="Google Shape;197;p8"/>
            <p:cNvGrpSpPr/>
            <p:nvPr/>
          </p:nvGrpSpPr>
          <p:grpSpPr>
            <a:xfrm>
              <a:off x="6741490" y="4654322"/>
              <a:ext cx="4682836" cy="1553836"/>
              <a:chOff x="5405999" y="4172526"/>
              <a:chExt cx="6134837" cy="2035632"/>
            </a:xfrm>
          </p:grpSpPr>
          <p:pic>
            <p:nvPicPr>
              <p:cNvPr id="198" name="Google Shape;198;p8"/>
              <p:cNvPicPr preferRelativeResize="0"/>
              <p:nvPr/>
            </p:nvPicPr>
            <p:blipFill rotWithShape="1">
              <a:blip r:embed="rId3">
                <a:alphaModFix/>
              </a:blip>
              <a:srcRect b="0" l="0" r="0" t="0"/>
              <a:stretch/>
            </p:blipFill>
            <p:spPr>
              <a:xfrm>
                <a:off x="9016422" y="4172526"/>
                <a:ext cx="2524414" cy="2035632"/>
              </a:xfrm>
              <a:prstGeom prst="rect">
                <a:avLst/>
              </a:prstGeom>
              <a:noFill/>
              <a:ln>
                <a:noFill/>
              </a:ln>
            </p:spPr>
          </p:pic>
          <p:pic>
            <p:nvPicPr>
              <p:cNvPr id="199" name="Google Shape;199;p8"/>
              <p:cNvPicPr preferRelativeResize="0"/>
              <p:nvPr/>
            </p:nvPicPr>
            <p:blipFill rotWithShape="1">
              <a:blip r:embed="rId3">
                <a:alphaModFix/>
              </a:blip>
              <a:srcRect b="0" l="0" r="0" t="0"/>
              <a:stretch/>
            </p:blipFill>
            <p:spPr>
              <a:xfrm>
                <a:off x="5405999" y="4172526"/>
                <a:ext cx="2524414" cy="2035632"/>
              </a:xfrm>
              <a:prstGeom prst="rect">
                <a:avLst/>
              </a:prstGeom>
              <a:noFill/>
              <a:ln>
                <a:noFill/>
              </a:ln>
            </p:spPr>
          </p:pic>
          <p:pic>
            <p:nvPicPr>
              <p:cNvPr id="200" name="Google Shape;200;p8"/>
              <p:cNvPicPr preferRelativeResize="0"/>
              <p:nvPr/>
            </p:nvPicPr>
            <p:blipFill rotWithShape="1">
              <a:blip r:embed="rId3">
                <a:alphaModFix/>
              </a:blip>
              <a:srcRect b="0" l="0" r="0" t="0"/>
              <a:stretch/>
            </p:blipFill>
            <p:spPr>
              <a:xfrm>
                <a:off x="7368996" y="4172526"/>
                <a:ext cx="2524414" cy="2035632"/>
              </a:xfrm>
              <a:prstGeom prst="rect">
                <a:avLst/>
              </a:prstGeom>
              <a:noFill/>
              <a:ln>
                <a:noFill/>
              </a:ln>
            </p:spPr>
          </p:pic>
        </p:grpSp>
      </p:grpSp>
      <p:pic>
        <p:nvPicPr>
          <p:cNvPr id="201" name="Google Shape;201;p8"/>
          <p:cNvPicPr preferRelativeResize="0"/>
          <p:nvPr/>
        </p:nvPicPr>
        <p:blipFill rotWithShape="1">
          <a:blip r:embed="rId4">
            <a:alphaModFix/>
          </a:blip>
          <a:srcRect b="0" l="0" r="0" t="0"/>
          <a:stretch/>
        </p:blipFill>
        <p:spPr>
          <a:xfrm>
            <a:off x="9893410" y="3993226"/>
            <a:ext cx="1322191" cy="1322191"/>
          </a:xfrm>
          <a:prstGeom prst="rect">
            <a:avLst/>
          </a:prstGeom>
          <a:noFill/>
          <a:ln>
            <a:noFill/>
          </a:ln>
        </p:spPr>
      </p:pic>
      <p:sp>
        <p:nvSpPr>
          <p:cNvPr id="202" name="Google Shape;202;p8"/>
          <p:cNvSpPr txBox="1"/>
          <p:nvPr/>
        </p:nvSpPr>
        <p:spPr>
          <a:xfrm>
            <a:off x="5912522" y="4902756"/>
            <a:ext cx="5044800" cy="10773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b="1" lang="pt-BR" sz="1600">
                <a:solidFill>
                  <a:schemeClr val="lt1"/>
                </a:solidFill>
                <a:latin typeface="Helvetica Neue"/>
                <a:ea typeface="Helvetica Neue"/>
                <a:cs typeface="Helvetica Neue"/>
                <a:sym typeface="Helvetica Neue"/>
              </a:rPr>
              <a:t>Confira a Aula 1.3  Especificidades</a:t>
            </a:r>
            <a:endParaRPr b="1" sz="1600">
              <a:solidFill>
                <a:schemeClr val="lt1"/>
              </a:solidFill>
              <a:latin typeface="Helvetica Neue"/>
              <a:ea typeface="Helvetica Neue"/>
              <a:cs typeface="Helvetica Neue"/>
              <a:sym typeface="Helvetica Neue"/>
            </a:endParaRPr>
          </a:p>
          <a:p>
            <a:pPr indent="0" lvl="0" marL="0" rtl="0" algn="just">
              <a:lnSpc>
                <a:spcPct val="150000"/>
              </a:lnSpc>
              <a:spcBef>
                <a:spcPts val="0"/>
              </a:spcBef>
              <a:spcAft>
                <a:spcPts val="0"/>
              </a:spcAft>
              <a:buClr>
                <a:schemeClr val="dk1"/>
              </a:buClr>
              <a:buFont typeface="Arial"/>
              <a:buNone/>
            </a:pPr>
            <a:r>
              <a:rPr b="1" lang="pt-BR" sz="1600">
                <a:solidFill>
                  <a:schemeClr val="lt1"/>
                </a:solidFill>
                <a:latin typeface="Helvetica Neue"/>
                <a:ea typeface="Helvetica Neue"/>
                <a:cs typeface="Helvetica Neue"/>
                <a:sym typeface="Helvetica Neue"/>
              </a:rPr>
              <a:t>dos Princípios Ativos das Plantas</a:t>
            </a:r>
            <a:endParaRPr b="1" sz="1600">
              <a:solidFill>
                <a:schemeClr val="lt1"/>
              </a:solidFill>
              <a:latin typeface="Helvetica Neue"/>
              <a:ea typeface="Helvetica Neue"/>
              <a:cs typeface="Helvetica Neue"/>
              <a:sym typeface="Helvetica Neue"/>
            </a:endParaRPr>
          </a:p>
          <a:p>
            <a:pPr indent="0" lvl="0" marL="0" rtl="0" algn="just">
              <a:lnSpc>
                <a:spcPct val="150000"/>
              </a:lnSpc>
              <a:spcBef>
                <a:spcPts val="0"/>
              </a:spcBef>
              <a:spcAft>
                <a:spcPts val="0"/>
              </a:spcAft>
              <a:buClr>
                <a:schemeClr val="dk1"/>
              </a:buClr>
              <a:buFont typeface="Arial"/>
              <a:buNone/>
            </a:pPr>
            <a:r>
              <a:rPr b="1" lang="pt-BR" sz="1600">
                <a:solidFill>
                  <a:schemeClr val="lt1"/>
                </a:solidFill>
                <a:latin typeface="Helvetica Neue"/>
                <a:ea typeface="Helvetica Neue"/>
                <a:cs typeface="Helvetica Neue"/>
                <a:sym typeface="Helvetica Neue"/>
              </a:rPr>
              <a:t>Medicinais – Metabolismo Secundário – Etapa 2.</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nvSpPr>
        <p:spPr>
          <a:xfrm>
            <a:off x="694075" y="1978700"/>
            <a:ext cx="5861400" cy="4032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Há diferentes métodos de extração para isolar os óleos essenciais, cujas composições variam significativamente de um método para outro. (CASSEL et al., 2009). Alguns dos métodos de extração utilizados podem variar de acordo com as características da planta e das partes a serem utilizadas, são: hidrodestilação, extração por solventes orgânicos, destilação a vapor, extração por fluido (CO2) supercrítico, prensagem a frio, enfloragem, dentre outros. A proporção de óleos essenciais extraídos por destilação a vapor é de 93%, enquanto os 7% restantes são extraídos a partir de outros métodos (YUSOFF et al.,2011).</a:t>
            </a:r>
            <a:endParaRPr sz="1600">
              <a:solidFill>
                <a:schemeClr val="dk1"/>
              </a:solidFill>
              <a:latin typeface="Helvetica Neue"/>
              <a:ea typeface="Helvetica Neue"/>
              <a:cs typeface="Helvetica Neue"/>
              <a:sym typeface="Helvetica Neue"/>
            </a:endParaRPr>
          </a:p>
        </p:txBody>
      </p:sp>
      <p:sp>
        <p:nvSpPr>
          <p:cNvPr id="209" name="Google Shape;209;p33"/>
          <p:cNvSpPr txBox="1"/>
          <p:nvPr/>
        </p:nvSpPr>
        <p:spPr>
          <a:xfrm>
            <a:off x="7560924" y="5708901"/>
            <a:ext cx="39369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Helvetica Neue"/>
              <a:ea typeface="Helvetica Neue"/>
              <a:cs typeface="Helvetica Neue"/>
              <a:sym typeface="Helvetica Neue"/>
            </a:endParaRPr>
          </a:p>
        </p:txBody>
      </p:sp>
      <p:sp>
        <p:nvSpPr>
          <p:cNvPr id="210" name="Google Shape;210;p33"/>
          <p:cNvSpPr txBox="1"/>
          <p:nvPr/>
        </p:nvSpPr>
        <p:spPr>
          <a:xfrm>
            <a:off x="694075" y="1313628"/>
            <a:ext cx="328218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5. ÓLEOS ESSENCIAIS</a:t>
            </a:r>
            <a:endParaRPr b="0" i="0" sz="2000" u="none" cap="none" strike="noStrike">
              <a:solidFill>
                <a:srgbClr val="316E32"/>
              </a:solidFill>
              <a:latin typeface="Arial"/>
              <a:ea typeface="Arial"/>
              <a:cs typeface="Arial"/>
              <a:sym typeface="Arial"/>
            </a:endParaRPr>
          </a:p>
        </p:txBody>
      </p:sp>
      <p:sp>
        <p:nvSpPr>
          <p:cNvPr id="211" name="Google Shape;211;p33"/>
          <p:cNvSpPr txBox="1"/>
          <p:nvPr/>
        </p:nvSpPr>
        <p:spPr>
          <a:xfrm>
            <a:off x="7103425" y="5171400"/>
            <a:ext cx="429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900"/>
              <a:buFont typeface="Arial"/>
              <a:buNone/>
            </a:pPr>
            <a:r>
              <a:rPr lang="pt-BR" sz="1200">
                <a:solidFill>
                  <a:srgbClr val="191B26"/>
                </a:solidFill>
              </a:rPr>
              <a:t>Imagem de </a:t>
            </a:r>
            <a:r>
              <a:rPr lang="pt-BR" sz="1200" u="sng">
                <a:solidFill>
                  <a:srgbClr val="191B26"/>
                </a:solidFill>
                <a:hlinkClick r:id="rId3">
                  <a:extLst>
                    <a:ext uri="{A12FA001-AC4F-418D-AE19-62706E023703}">
                      <ahyp:hlinkClr val="tx"/>
                    </a:ext>
                  </a:extLst>
                </a:hlinkClick>
              </a:rPr>
              <a:t>Chesna</a:t>
            </a:r>
            <a:r>
              <a:rPr lang="pt-BR" sz="1200">
                <a:solidFill>
                  <a:srgbClr val="191B26"/>
                </a:solidFill>
              </a:rPr>
              <a:t> por </a:t>
            </a:r>
            <a:r>
              <a:rPr lang="pt-BR" sz="1200" u="sng">
                <a:solidFill>
                  <a:srgbClr val="191B26"/>
                </a:solidFill>
                <a:hlinkClick r:id="rId4">
                  <a:extLst>
                    <a:ext uri="{A12FA001-AC4F-418D-AE19-62706E023703}">
                      <ahyp:hlinkClr val="tx"/>
                    </a:ext>
                  </a:extLst>
                </a:hlinkClick>
              </a:rPr>
              <a:t>Pixabay</a:t>
            </a:r>
            <a:r>
              <a:rPr lang="pt-BR" sz="1200">
                <a:solidFill>
                  <a:srgbClr val="191B26"/>
                </a:solidFill>
                <a:highlight>
                  <a:srgbClr val="FFFFFF"/>
                </a:highlight>
              </a:rPr>
              <a:t> </a:t>
            </a:r>
            <a:endParaRPr i="0" sz="1200" u="sng" cap="none" strike="noStrike">
              <a:solidFill>
                <a:schemeClr val="dk1"/>
              </a:solidFill>
              <a:latin typeface="Helvetica Neue"/>
              <a:ea typeface="Helvetica Neue"/>
              <a:cs typeface="Helvetica Neue"/>
              <a:sym typeface="Helvetica Neue"/>
            </a:endParaRPr>
          </a:p>
        </p:txBody>
      </p:sp>
      <p:pic>
        <p:nvPicPr>
          <p:cNvPr id="212" name="Google Shape;212;p33"/>
          <p:cNvPicPr preferRelativeResize="0"/>
          <p:nvPr/>
        </p:nvPicPr>
        <p:blipFill>
          <a:blip r:embed="rId5">
            <a:alphaModFix/>
          </a:blip>
          <a:stretch>
            <a:fillRect/>
          </a:stretch>
        </p:blipFill>
        <p:spPr>
          <a:xfrm>
            <a:off x="7103425" y="2101900"/>
            <a:ext cx="4298674" cy="3069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b6f432d3f7_0_63"/>
          <p:cNvSpPr txBox="1"/>
          <p:nvPr/>
        </p:nvSpPr>
        <p:spPr>
          <a:xfrm>
            <a:off x="584397" y="2248112"/>
            <a:ext cx="5483400" cy="36633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Durante esse processo, o vapor d’água utilizado para a destilação “arrasta” os óleos essenciais contidos na planta, para conduzi-los à serpentina de resfriamento, como mostra a Figura 1.  Esse processo também é conhecido como destilação por “arraste” de vapor, ou seja, o vapor d´água arrasta os óleos essenciais contidos na planta, de modo a levá-los até a serpentina de resfriamento. Ao final da serpentina, o vapor aromático estará líquido, já resfriado, dele derivando coproduto chamado hidrolato.</a:t>
            </a:r>
            <a:endParaRPr b="0" i="0" sz="1400" u="none" cap="none" strike="noStrike">
              <a:solidFill>
                <a:srgbClr val="000000"/>
              </a:solidFill>
              <a:latin typeface="Arial"/>
              <a:ea typeface="Arial"/>
              <a:cs typeface="Arial"/>
              <a:sym typeface="Arial"/>
            </a:endParaRPr>
          </a:p>
        </p:txBody>
      </p:sp>
      <p:pic>
        <p:nvPicPr>
          <p:cNvPr id="219" name="Google Shape;219;gb6f432d3f7_0_63"/>
          <p:cNvPicPr preferRelativeResize="0"/>
          <p:nvPr/>
        </p:nvPicPr>
        <p:blipFill rotWithShape="1">
          <a:blip r:embed="rId3">
            <a:alphaModFix/>
          </a:blip>
          <a:srcRect b="0" l="0" r="0" t="0"/>
          <a:stretch/>
        </p:blipFill>
        <p:spPr>
          <a:xfrm>
            <a:off x="6478075" y="2248100"/>
            <a:ext cx="5344630" cy="3418275"/>
          </a:xfrm>
          <a:prstGeom prst="rect">
            <a:avLst/>
          </a:prstGeom>
          <a:noFill/>
          <a:ln>
            <a:noFill/>
          </a:ln>
        </p:spPr>
      </p:pic>
      <p:sp>
        <p:nvSpPr>
          <p:cNvPr id="220" name="Google Shape;220;gb6f432d3f7_0_63"/>
          <p:cNvSpPr txBox="1"/>
          <p:nvPr/>
        </p:nvSpPr>
        <p:spPr>
          <a:xfrm>
            <a:off x="694075" y="1313628"/>
            <a:ext cx="328218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5. ÓLEOS ESSENCIAIS</a:t>
            </a:r>
            <a:endParaRPr b="0" i="0" sz="2000" u="none" cap="none" strike="noStrike">
              <a:solidFill>
                <a:srgbClr val="316E32"/>
              </a:solidFill>
              <a:latin typeface="Arial"/>
              <a:ea typeface="Arial"/>
              <a:cs typeface="Arial"/>
              <a:sym typeface="Arial"/>
            </a:endParaRPr>
          </a:p>
        </p:txBody>
      </p:sp>
      <p:pic>
        <p:nvPicPr>
          <p:cNvPr id="221" name="Google Shape;221;gb6f432d3f7_0_63"/>
          <p:cNvPicPr preferRelativeResize="0"/>
          <p:nvPr/>
        </p:nvPicPr>
        <p:blipFill rotWithShape="1">
          <a:blip r:embed="rId4">
            <a:alphaModFix/>
          </a:blip>
          <a:srcRect b="0" l="0" r="0" t="0"/>
          <a:stretch/>
        </p:blipFill>
        <p:spPr>
          <a:xfrm>
            <a:off x="11130410" y="5801783"/>
            <a:ext cx="521264" cy="521264"/>
          </a:xfrm>
          <a:prstGeom prst="rect">
            <a:avLst/>
          </a:prstGeom>
          <a:noFill/>
          <a:ln>
            <a:noFill/>
          </a:ln>
        </p:spPr>
      </p:pic>
      <p:sp>
        <p:nvSpPr>
          <p:cNvPr id="222" name="Google Shape;222;gb6f432d3f7_0_63"/>
          <p:cNvSpPr txBox="1"/>
          <p:nvPr/>
        </p:nvSpPr>
        <p:spPr>
          <a:xfrm>
            <a:off x="6562188" y="5648198"/>
            <a:ext cx="41916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pt-BR" sz="1200">
                <a:latin typeface="Helvetica Neue"/>
                <a:ea typeface="Helvetica Neue"/>
                <a:cs typeface="Helvetica Neue"/>
                <a:sym typeface="Helvetica Neue"/>
              </a:rPr>
              <a:t>Fonte:</a:t>
            </a:r>
            <a:r>
              <a:rPr i="0" lang="pt-BR" sz="1200" u="none" cap="none" strike="noStrike">
                <a:solidFill>
                  <a:srgbClr val="000000"/>
                </a:solidFill>
                <a:latin typeface="Helvetica Neue"/>
                <a:ea typeface="Helvetica Neue"/>
                <a:cs typeface="Helvetica Neue"/>
                <a:sym typeface="Helvetica Neue"/>
              </a:rPr>
              <a:t> </a:t>
            </a:r>
            <a:r>
              <a:rPr lang="pt-BR" sz="1200">
                <a:latin typeface="Helvetica Neue"/>
                <a:ea typeface="Helvetica Neue"/>
                <a:cs typeface="Helvetica Neue"/>
                <a:sym typeface="Helvetica Neue"/>
              </a:rPr>
              <a:t>Cecília Osaida</a:t>
            </a:r>
            <a:endParaRPr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p4"/>
          <p:cNvSpPr txBox="1"/>
          <p:nvPr/>
        </p:nvSpPr>
        <p:spPr>
          <a:xfrm>
            <a:off x="649838" y="1866222"/>
            <a:ext cx="5446200" cy="1446900"/>
          </a:xfrm>
          <a:prstGeom prst="rect">
            <a:avLst/>
          </a:prstGeom>
          <a:noFill/>
          <a:ln>
            <a:noFill/>
          </a:ln>
        </p:spPr>
        <p:txBody>
          <a:bodyPr anchorCtr="0" anchor="t" bIns="45700" lIns="91425" spcFirstLastPara="1" rIns="91425" wrap="square" tIns="45700">
            <a:spAutoFit/>
          </a:bodyPr>
          <a:lstStyle/>
          <a:p>
            <a:pPr indent="-330200" lvl="0" marL="457200" rtl="0" algn="just">
              <a:lnSpc>
                <a:spcPct val="150000"/>
              </a:lnSpc>
              <a:spcBef>
                <a:spcPts val="1200"/>
              </a:spcBef>
              <a:spcAft>
                <a:spcPts val="0"/>
              </a:spcAft>
              <a:buClr>
                <a:srgbClr val="38761D"/>
              </a:buClr>
              <a:buSzPts val="1600"/>
              <a:buChar char="●"/>
            </a:pPr>
            <a:r>
              <a:rPr lang="pt-BR" sz="1600">
                <a:solidFill>
                  <a:schemeClr val="dk1"/>
                </a:solidFill>
              </a:rPr>
              <a:t>Apresentar os conceitos básicos sobre Aromaterapia e a sua aplicação no tratamento de feridas.</a:t>
            </a:r>
            <a:endParaRPr>
              <a:solidFill>
                <a:schemeClr val="dk1"/>
              </a:solidFill>
            </a:endParaRPr>
          </a:p>
          <a:p>
            <a:pPr indent="-330200" lvl="0" marL="457200" rtl="0" algn="just">
              <a:lnSpc>
                <a:spcPct val="150000"/>
              </a:lnSpc>
              <a:spcBef>
                <a:spcPts val="0"/>
              </a:spcBef>
              <a:spcAft>
                <a:spcPts val="0"/>
              </a:spcAft>
              <a:buClr>
                <a:srgbClr val="38761D"/>
              </a:buClr>
              <a:buSzPts val="1600"/>
              <a:buChar char="●"/>
            </a:pPr>
            <a:r>
              <a:rPr lang="pt-BR" sz="1600">
                <a:solidFill>
                  <a:schemeClr val="dk1"/>
                </a:solidFill>
              </a:rPr>
              <a:t>Descrever a diferença entre óleos essenciais e hidrolatos.</a:t>
            </a:r>
            <a:endParaRPr b="0" i="0" sz="1600" u="none" cap="none" strike="noStrike">
              <a:solidFill>
                <a:srgbClr val="000000"/>
              </a:solidFill>
              <a:latin typeface="Arial"/>
              <a:ea typeface="Arial"/>
              <a:cs typeface="Arial"/>
              <a:sym typeface="Arial"/>
            </a:endParaRPr>
          </a:p>
        </p:txBody>
      </p:sp>
      <p:sp>
        <p:nvSpPr>
          <p:cNvPr id="34" name="Google Shape;34;p4"/>
          <p:cNvSpPr txBox="1"/>
          <p:nvPr/>
        </p:nvSpPr>
        <p:spPr>
          <a:xfrm>
            <a:off x="649838" y="4025752"/>
            <a:ext cx="5446200" cy="2208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1200"/>
              </a:spcBef>
              <a:spcAft>
                <a:spcPts val="0"/>
              </a:spcAft>
              <a:buClr>
                <a:schemeClr val="dk1"/>
              </a:buClr>
              <a:buFont typeface="Arial"/>
              <a:buNone/>
            </a:pPr>
            <a:r>
              <a:rPr lang="pt-BR" sz="1700">
                <a:solidFill>
                  <a:schemeClr val="dk1"/>
                </a:solidFill>
                <a:latin typeface="Helvetica Neue"/>
                <a:ea typeface="Helvetica Neue"/>
                <a:cs typeface="Helvetica Neue"/>
                <a:sym typeface="Helvetica Neue"/>
              </a:rPr>
              <a:t>Prezado(a) participante, </a:t>
            </a:r>
            <a:r>
              <a:rPr lang="pt-BR" sz="1600">
                <a:solidFill>
                  <a:schemeClr val="dk1"/>
                </a:solidFill>
              </a:rPr>
              <a:t>esta aula foi desenvolvida contemplando alguns conceitos e princípios básicos da Aromaterapia, considerada uma das 29 PICS institucionalizadas pela Política Nacional de Práticas Integrativas e Complementares (PNPIC), no âmbito do Sistema Único de Saúde.</a:t>
            </a:r>
            <a:endParaRPr b="0" i="0" sz="1700" u="none" cap="none" strike="noStrike">
              <a:solidFill>
                <a:srgbClr val="000000"/>
              </a:solidFill>
              <a:latin typeface="Helvetica Neue"/>
              <a:ea typeface="Helvetica Neue"/>
              <a:cs typeface="Helvetica Neue"/>
              <a:sym typeface="Helvetica Neue"/>
            </a:endParaRPr>
          </a:p>
        </p:txBody>
      </p:sp>
      <p:sp>
        <p:nvSpPr>
          <p:cNvPr id="35" name="Google Shape;35;p4"/>
          <p:cNvSpPr txBox="1"/>
          <p:nvPr/>
        </p:nvSpPr>
        <p:spPr>
          <a:xfrm>
            <a:off x="654403" y="3625683"/>
            <a:ext cx="490732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16E32"/>
                </a:solidFill>
                <a:latin typeface="Helvetica Neue"/>
                <a:ea typeface="Helvetica Neue"/>
                <a:cs typeface="Helvetica Neue"/>
                <a:sym typeface="Helvetica Neue"/>
              </a:rPr>
              <a:t>2. BOAS-VINDAS</a:t>
            </a:r>
            <a:endParaRPr b="0" i="0" sz="2000" u="none" cap="none" strike="noStrike">
              <a:solidFill>
                <a:srgbClr val="316E32"/>
              </a:solidFill>
              <a:latin typeface="Arial"/>
              <a:ea typeface="Arial"/>
              <a:cs typeface="Arial"/>
              <a:sym typeface="Arial"/>
            </a:endParaRPr>
          </a:p>
        </p:txBody>
      </p:sp>
      <p:sp>
        <p:nvSpPr>
          <p:cNvPr id="36" name="Google Shape;36;p4"/>
          <p:cNvSpPr txBox="1"/>
          <p:nvPr/>
        </p:nvSpPr>
        <p:spPr>
          <a:xfrm>
            <a:off x="588370" y="1340844"/>
            <a:ext cx="3845085" cy="400069"/>
          </a:xfrm>
          <a:prstGeom prst="rect">
            <a:avLst/>
          </a:prstGeom>
          <a:noFill/>
          <a:ln>
            <a:noFill/>
          </a:ln>
        </p:spPr>
        <p:txBody>
          <a:bodyPr anchorCtr="0" anchor="t" bIns="45700" lIns="91425" spcFirstLastPara="1" rIns="91425" wrap="square" tIns="45700">
            <a:spAutoFit/>
          </a:bodyPr>
          <a:lstStyle/>
          <a:p>
            <a:pPr indent="0" lvl="0" marL="38100" marR="0" rtl="0" algn="l">
              <a:lnSpc>
                <a:spcPct val="100000"/>
              </a:lnSpc>
              <a:spcBef>
                <a:spcPts val="0"/>
              </a:spcBef>
              <a:spcAft>
                <a:spcPts val="0"/>
              </a:spcAft>
              <a:buNone/>
            </a:pPr>
            <a:r>
              <a:rPr b="1" i="0" lang="pt-BR" sz="2000" u="none" cap="none" strike="noStrike">
                <a:solidFill>
                  <a:srgbClr val="316E32"/>
                </a:solidFill>
                <a:latin typeface="Helvetica Neue"/>
                <a:ea typeface="Helvetica Neue"/>
                <a:cs typeface="Helvetica Neue"/>
                <a:sym typeface="Helvetica Neue"/>
              </a:rPr>
              <a:t>1. OBJETIVOS</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grpSp>
        <p:nvGrpSpPr>
          <p:cNvPr id="228" name="Google Shape;228;p34"/>
          <p:cNvGrpSpPr/>
          <p:nvPr/>
        </p:nvGrpSpPr>
        <p:grpSpPr>
          <a:xfrm>
            <a:off x="790136" y="4266686"/>
            <a:ext cx="6134837" cy="1727641"/>
            <a:chOff x="5405999" y="4172526"/>
            <a:chExt cx="6134837" cy="2035632"/>
          </a:xfrm>
        </p:grpSpPr>
        <p:pic>
          <p:nvPicPr>
            <p:cNvPr id="229" name="Google Shape;229;p34"/>
            <p:cNvPicPr preferRelativeResize="0"/>
            <p:nvPr/>
          </p:nvPicPr>
          <p:blipFill rotWithShape="1">
            <a:blip r:embed="rId3">
              <a:alphaModFix/>
            </a:blip>
            <a:srcRect b="0" l="0" r="0" t="0"/>
            <a:stretch/>
          </p:blipFill>
          <p:spPr>
            <a:xfrm>
              <a:off x="9016422" y="4172526"/>
              <a:ext cx="2524414" cy="2035632"/>
            </a:xfrm>
            <a:prstGeom prst="rect">
              <a:avLst/>
            </a:prstGeom>
            <a:noFill/>
            <a:ln>
              <a:noFill/>
            </a:ln>
          </p:spPr>
        </p:pic>
        <p:pic>
          <p:nvPicPr>
            <p:cNvPr id="230" name="Google Shape;230;p34"/>
            <p:cNvPicPr preferRelativeResize="0"/>
            <p:nvPr/>
          </p:nvPicPr>
          <p:blipFill rotWithShape="1">
            <a:blip r:embed="rId3">
              <a:alphaModFix/>
            </a:blip>
            <a:srcRect b="0" l="0" r="0" t="0"/>
            <a:stretch/>
          </p:blipFill>
          <p:spPr>
            <a:xfrm>
              <a:off x="5405999" y="4172526"/>
              <a:ext cx="2524414" cy="2035632"/>
            </a:xfrm>
            <a:prstGeom prst="rect">
              <a:avLst/>
            </a:prstGeom>
            <a:noFill/>
            <a:ln>
              <a:noFill/>
            </a:ln>
          </p:spPr>
        </p:pic>
        <p:pic>
          <p:nvPicPr>
            <p:cNvPr id="231" name="Google Shape;231;p34"/>
            <p:cNvPicPr preferRelativeResize="0"/>
            <p:nvPr/>
          </p:nvPicPr>
          <p:blipFill rotWithShape="1">
            <a:blip r:embed="rId3">
              <a:alphaModFix/>
            </a:blip>
            <a:srcRect b="0" l="0" r="0" t="0"/>
            <a:stretch/>
          </p:blipFill>
          <p:spPr>
            <a:xfrm>
              <a:off x="7368996" y="4172526"/>
              <a:ext cx="2524414" cy="2035631"/>
            </a:xfrm>
            <a:prstGeom prst="rect">
              <a:avLst/>
            </a:prstGeom>
            <a:noFill/>
            <a:ln>
              <a:noFill/>
            </a:ln>
          </p:spPr>
        </p:pic>
      </p:grpSp>
      <p:pic>
        <p:nvPicPr>
          <p:cNvPr id="232" name="Google Shape;232;p34"/>
          <p:cNvPicPr preferRelativeResize="0"/>
          <p:nvPr/>
        </p:nvPicPr>
        <p:blipFill rotWithShape="1">
          <a:blip r:embed="rId4">
            <a:alphaModFix/>
          </a:blip>
          <a:srcRect b="0" l="0" r="0" t="0"/>
          <a:stretch/>
        </p:blipFill>
        <p:spPr>
          <a:xfrm>
            <a:off x="5611924" y="3233775"/>
            <a:ext cx="1157606" cy="1157606"/>
          </a:xfrm>
          <a:prstGeom prst="rect">
            <a:avLst/>
          </a:prstGeom>
          <a:noFill/>
          <a:ln>
            <a:noFill/>
          </a:ln>
        </p:spPr>
      </p:pic>
      <p:sp>
        <p:nvSpPr>
          <p:cNvPr id="233" name="Google Shape;233;p34"/>
          <p:cNvSpPr txBox="1"/>
          <p:nvPr/>
        </p:nvSpPr>
        <p:spPr>
          <a:xfrm>
            <a:off x="612034" y="1317167"/>
            <a:ext cx="5012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5.1. O HIDROLATO OU HIDROSOL </a:t>
            </a:r>
            <a:endParaRPr b="0" i="0" sz="2000" u="none" cap="none" strike="noStrike">
              <a:solidFill>
                <a:srgbClr val="316E32"/>
              </a:solidFill>
              <a:latin typeface="Arial"/>
              <a:ea typeface="Arial"/>
              <a:cs typeface="Arial"/>
              <a:sym typeface="Arial"/>
            </a:endParaRPr>
          </a:p>
        </p:txBody>
      </p:sp>
      <p:sp>
        <p:nvSpPr>
          <p:cNvPr id="234" name="Google Shape;234;p34"/>
          <p:cNvSpPr txBox="1"/>
          <p:nvPr/>
        </p:nvSpPr>
        <p:spPr>
          <a:xfrm>
            <a:off x="696525" y="2029025"/>
            <a:ext cx="5543400" cy="2011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pt-BR" sz="1600">
                <a:solidFill>
                  <a:schemeClr val="dk1"/>
                </a:solidFill>
                <a:latin typeface="Helvetica Neue"/>
                <a:ea typeface="Helvetica Neue"/>
                <a:cs typeface="Helvetica Neue"/>
                <a:sym typeface="Helvetica Neue"/>
              </a:rPr>
              <a:t>Quando uma planta aromática passa pelo método de extração – destilação à vapor – o método de obtenção de OE mais utilizado atualmente, temos como resultado final do processo o </a:t>
            </a:r>
            <a:r>
              <a:rPr i="1" lang="pt-BR" sz="1600">
                <a:solidFill>
                  <a:schemeClr val="dk1"/>
                </a:solidFill>
                <a:latin typeface="Helvetica Neue"/>
                <a:ea typeface="Helvetica Neue"/>
                <a:cs typeface="Helvetica Neue"/>
                <a:sym typeface="Helvetica Neue"/>
              </a:rPr>
              <a:t>Hidrolato ou Hidrosol. </a:t>
            </a:r>
            <a:endParaRPr i="1" sz="1600">
              <a:solidFill>
                <a:schemeClr val="dk1"/>
              </a:solidFill>
              <a:latin typeface="Helvetica Neue"/>
              <a:ea typeface="Helvetica Neue"/>
              <a:cs typeface="Helvetica Neue"/>
              <a:sym typeface="Helvetica Neue"/>
            </a:endParaRPr>
          </a:p>
          <a:p>
            <a:pPr indent="0" lvl="0" marL="0" rtl="0" algn="just">
              <a:lnSpc>
                <a:spcPct val="150000"/>
              </a:lnSpc>
              <a:spcBef>
                <a:spcPts val="800"/>
              </a:spcBef>
              <a:spcAft>
                <a:spcPts val="800"/>
              </a:spcAft>
              <a:buClr>
                <a:schemeClr val="dk1"/>
              </a:buClr>
              <a:buSzPts val="1100"/>
              <a:buFont typeface="Arial"/>
              <a:buNone/>
            </a:pPr>
            <a:r>
              <a:rPr lang="pt-BR" sz="1600">
                <a:solidFill>
                  <a:schemeClr val="dk1"/>
                </a:solidFill>
                <a:latin typeface="Helvetica Neue"/>
                <a:ea typeface="Helvetica Neue"/>
                <a:cs typeface="Helvetica Neue"/>
                <a:sym typeface="Helvetica Neue"/>
              </a:rPr>
              <a:t>O que são Hidrolatos?</a:t>
            </a:r>
            <a:endParaRPr sz="1600">
              <a:solidFill>
                <a:schemeClr val="dk1"/>
              </a:solidFill>
              <a:latin typeface="Helvetica Neue"/>
              <a:ea typeface="Helvetica Neue"/>
              <a:cs typeface="Helvetica Neue"/>
              <a:sym typeface="Helvetica Neue"/>
            </a:endParaRPr>
          </a:p>
        </p:txBody>
      </p:sp>
      <p:sp>
        <p:nvSpPr>
          <p:cNvPr id="235" name="Google Shape;235;p34"/>
          <p:cNvSpPr txBox="1"/>
          <p:nvPr/>
        </p:nvSpPr>
        <p:spPr>
          <a:xfrm>
            <a:off x="1635374" y="4687650"/>
            <a:ext cx="5289600" cy="116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800"/>
              </a:spcAft>
              <a:buClr>
                <a:schemeClr val="dk1"/>
              </a:buClr>
              <a:buSzPts val="1100"/>
              <a:buFont typeface="Arial"/>
              <a:buNone/>
            </a:pPr>
            <a:r>
              <a:rPr b="1" i="1" lang="pt-BR" sz="1600">
                <a:solidFill>
                  <a:schemeClr val="lt1"/>
                </a:solidFill>
                <a:latin typeface="Helvetica Neue"/>
                <a:ea typeface="Helvetica Neue"/>
                <a:cs typeface="Helvetica Neue"/>
                <a:sym typeface="Helvetica Neue"/>
              </a:rPr>
              <a:t>Os Hidrolatos são a água condensada co produzida durante a destilação a vapor ou hidrodestilação de material vegetal para fins terapêuticos.</a:t>
            </a:r>
            <a:r>
              <a:rPr lang="pt-BR" sz="1600">
                <a:solidFill>
                  <a:schemeClr val="lt1"/>
                </a:solidFill>
                <a:latin typeface="Helvetica Neue"/>
                <a:ea typeface="Helvetica Neue"/>
                <a:cs typeface="Helvetica Neue"/>
                <a:sym typeface="Helvetica Neue"/>
              </a:rPr>
              <a:t> </a:t>
            </a:r>
            <a:endParaRPr b="0" i="0" sz="1400" u="none" cap="none" strike="noStrike">
              <a:solidFill>
                <a:schemeClr val="lt1"/>
              </a:solidFill>
              <a:latin typeface="Arial"/>
              <a:ea typeface="Arial"/>
              <a:cs typeface="Arial"/>
              <a:sym typeface="Arial"/>
            </a:endParaRPr>
          </a:p>
        </p:txBody>
      </p:sp>
      <p:sp>
        <p:nvSpPr>
          <p:cNvPr id="236" name="Google Shape;236;p34"/>
          <p:cNvSpPr txBox="1"/>
          <p:nvPr/>
        </p:nvSpPr>
        <p:spPr>
          <a:xfrm>
            <a:off x="7363075" y="6052575"/>
            <a:ext cx="4055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100">
                <a:solidFill>
                  <a:srgbClr val="191B26"/>
                </a:solidFill>
              </a:rPr>
              <a:t>Imagem de </a:t>
            </a:r>
            <a:r>
              <a:rPr lang="pt-BR" sz="1100" u="sng">
                <a:solidFill>
                  <a:srgbClr val="191B26"/>
                </a:solidFill>
                <a:hlinkClick r:id="rId5">
                  <a:extLst>
                    <a:ext uri="{A12FA001-AC4F-418D-AE19-62706E023703}">
                      <ahyp:hlinkClr val="tx"/>
                    </a:ext>
                  </a:extLst>
                </a:hlinkClick>
              </a:rPr>
              <a:t>Mareefe</a:t>
            </a:r>
            <a:r>
              <a:rPr lang="pt-BR" sz="1100">
                <a:solidFill>
                  <a:srgbClr val="191B26"/>
                </a:solidFill>
              </a:rPr>
              <a:t> por </a:t>
            </a:r>
            <a:r>
              <a:rPr lang="pt-BR" sz="1100" u="sng">
                <a:solidFill>
                  <a:srgbClr val="191B26"/>
                </a:solidFill>
                <a:hlinkClick r:id="rId6">
                  <a:extLst>
                    <a:ext uri="{A12FA001-AC4F-418D-AE19-62706E023703}">
                      <ahyp:hlinkClr val="tx"/>
                    </a:ext>
                  </a:extLst>
                </a:hlinkClick>
              </a:rPr>
              <a:t>Pixabay</a:t>
            </a:r>
            <a:r>
              <a:rPr lang="pt-BR" sz="1100">
                <a:solidFill>
                  <a:srgbClr val="191B26"/>
                </a:solidFill>
                <a:highlight>
                  <a:srgbClr val="FFFFFF"/>
                </a:highlight>
              </a:rPr>
              <a:t> </a:t>
            </a:r>
            <a:endParaRPr sz="1200">
              <a:solidFill>
                <a:schemeClr val="dk1"/>
              </a:solidFill>
              <a:latin typeface="Helvetica Neue"/>
              <a:ea typeface="Helvetica Neue"/>
              <a:cs typeface="Helvetica Neue"/>
              <a:sym typeface="Helvetica Neue"/>
            </a:endParaRPr>
          </a:p>
        </p:txBody>
      </p:sp>
      <p:pic>
        <p:nvPicPr>
          <p:cNvPr id="237" name="Google Shape;237;p34"/>
          <p:cNvPicPr preferRelativeResize="0"/>
          <p:nvPr/>
        </p:nvPicPr>
        <p:blipFill rotWithShape="1">
          <a:blip r:embed="rId7">
            <a:alphaModFix/>
          </a:blip>
          <a:srcRect b="4412" l="17515" r="19253" t="5909"/>
          <a:stretch/>
        </p:blipFill>
        <p:spPr>
          <a:xfrm>
            <a:off x="7363075" y="2161325"/>
            <a:ext cx="4055148" cy="38329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nvSpPr>
        <p:spPr>
          <a:xfrm>
            <a:off x="681375" y="1795700"/>
            <a:ext cx="7875000" cy="47715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O hidrolato, portanto, é um subproduto extremamente rico resultante da destilação por arraste de vapor, contendo de 1 a 3 % de óleos essenciais dispersos na forma ionizada que se misturam com a água no momento da destilação, desempenhando, assim, ação terapêutica similar à do óleo essencial em questão.  Possui características específicas, não necessitando de diluições, podendo ser usado diretamente na pele, pois ajuda a hidratar, tonificar, acalmar e equilibrar o pH da pele, bem como reconstituir a barreira de proteção cutânea, deixando a pele mais saudável e protegida.</a:t>
            </a:r>
            <a:endParaRPr>
              <a:solidFill>
                <a:schemeClr val="dk1"/>
              </a:solidFill>
            </a:endParaRPr>
          </a:p>
          <a:p>
            <a:pPr indent="0" lvl="0" marL="0" rtl="0" algn="just">
              <a:lnSpc>
                <a:spcPct val="150000"/>
              </a:lnSpc>
              <a:spcBef>
                <a:spcPts val="0"/>
              </a:spcBef>
              <a:spcAft>
                <a:spcPts val="0"/>
              </a:spcAft>
              <a:buClr>
                <a:schemeClr val="dk1"/>
              </a:buClr>
              <a:buFont typeface="Arial"/>
              <a:buNone/>
            </a:pPr>
            <a:r>
              <a:t/>
            </a:r>
            <a:endParaRPr sz="16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Por essa razão, os hidrolatos podem ser aplicados na limpeza de feridas, manchas e queimaduras. Por serem mais suaves, são passíveis de utilização em áreas sensíveis. Além de apresentarem um custo-benefício melhor, por serem mais acessíveis.</a:t>
            </a:r>
            <a:endParaRPr sz="1600">
              <a:solidFill>
                <a:schemeClr val="dk1"/>
              </a:solidFill>
              <a:latin typeface="Helvetica Neue"/>
              <a:ea typeface="Helvetica Neue"/>
              <a:cs typeface="Helvetica Neue"/>
              <a:sym typeface="Helvetica Neue"/>
            </a:endParaRPr>
          </a:p>
        </p:txBody>
      </p:sp>
      <p:sp>
        <p:nvSpPr>
          <p:cNvPr id="244" name="Google Shape;244;p35"/>
          <p:cNvSpPr txBox="1"/>
          <p:nvPr/>
        </p:nvSpPr>
        <p:spPr>
          <a:xfrm>
            <a:off x="9092725" y="5489175"/>
            <a:ext cx="23889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pt-BR" sz="1200">
                <a:solidFill>
                  <a:srgbClr val="191B26"/>
                </a:solidFill>
                <a:latin typeface="Helvetica Neue"/>
                <a:ea typeface="Helvetica Neue"/>
                <a:cs typeface="Helvetica Neue"/>
                <a:sym typeface="Helvetica Neue"/>
              </a:rPr>
              <a:t> </a:t>
            </a:r>
            <a:r>
              <a:rPr i="0" lang="pt-BR" sz="1200" u="none" cap="none" strike="noStrike">
                <a:solidFill>
                  <a:srgbClr val="191B26"/>
                </a:solidFill>
                <a:latin typeface="Helvetica Neue"/>
                <a:ea typeface="Helvetica Neue"/>
                <a:cs typeface="Helvetica Neue"/>
                <a:sym typeface="Helvetica Neue"/>
              </a:rPr>
              <a:t>Imagem: </a:t>
            </a:r>
            <a:r>
              <a:rPr lang="pt-BR" sz="1200">
                <a:solidFill>
                  <a:srgbClr val="191B26"/>
                </a:solidFill>
                <a:latin typeface="Helvetica Neue"/>
                <a:ea typeface="Helvetica Neue"/>
                <a:cs typeface="Helvetica Neue"/>
                <a:sym typeface="Helvetica Neue"/>
              </a:rPr>
              <a:t>hidrolato </a:t>
            </a:r>
            <a:endParaRPr sz="1200">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lang="pt-BR" sz="1200">
                <a:solidFill>
                  <a:srgbClr val="191B26"/>
                </a:solidFill>
                <a:latin typeface="Helvetica Neue"/>
                <a:ea typeface="Helvetica Neue"/>
                <a:cs typeface="Helvetica Neue"/>
                <a:sym typeface="Helvetica Neue"/>
              </a:rPr>
              <a:t>de óleos essenciais</a:t>
            </a:r>
            <a:endParaRPr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i="0" lang="pt-BR" sz="1200" u="none" cap="none" strike="noStrike">
                <a:solidFill>
                  <a:srgbClr val="191B26"/>
                </a:solidFill>
                <a:latin typeface="Helvetica Neue"/>
                <a:ea typeface="Helvetica Neue"/>
                <a:cs typeface="Helvetica Neue"/>
                <a:sym typeface="Helvetica Neue"/>
              </a:rPr>
              <a:t>Fonte: </a:t>
            </a:r>
            <a:r>
              <a:rPr lang="pt-BR" sz="1200">
                <a:solidFill>
                  <a:schemeClr val="dk1"/>
                </a:solidFill>
                <a:latin typeface="Helvetica Neue"/>
                <a:ea typeface="Helvetica Neue"/>
                <a:cs typeface="Helvetica Neue"/>
                <a:sym typeface="Helvetica Neue"/>
              </a:rPr>
              <a:t>Autor Desconhecido está licenciado em CC BY-SA-NC</a:t>
            </a:r>
            <a:endParaRPr sz="1200">
              <a:solidFill>
                <a:schemeClr val="dk1"/>
              </a:solidFill>
              <a:highlight>
                <a:srgbClr val="FFFFFF"/>
              </a:highlight>
              <a:latin typeface="Helvetica Neue"/>
              <a:ea typeface="Helvetica Neue"/>
              <a:cs typeface="Helvetica Neue"/>
              <a:sym typeface="Helvetica Neue"/>
            </a:endParaRPr>
          </a:p>
        </p:txBody>
      </p:sp>
      <p:sp>
        <p:nvSpPr>
          <p:cNvPr id="245" name="Google Shape;245;p35"/>
          <p:cNvSpPr txBox="1"/>
          <p:nvPr/>
        </p:nvSpPr>
        <p:spPr>
          <a:xfrm>
            <a:off x="681384" y="1317167"/>
            <a:ext cx="5012834"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5.1. O HIDROLATO OU HIDROSOL </a:t>
            </a:r>
            <a:endParaRPr b="0" i="0" sz="2000" u="none" cap="none" strike="noStrike">
              <a:solidFill>
                <a:srgbClr val="316E32"/>
              </a:solidFill>
              <a:latin typeface="Arial"/>
              <a:ea typeface="Arial"/>
              <a:cs typeface="Arial"/>
              <a:sym typeface="Arial"/>
            </a:endParaRPr>
          </a:p>
        </p:txBody>
      </p:sp>
      <p:pic>
        <p:nvPicPr>
          <p:cNvPr descr="Garrafa de bebida na mão&#10;&#10;Descrição gerada automaticamente" id="246" name="Google Shape;246;p35"/>
          <p:cNvPicPr preferRelativeResize="0"/>
          <p:nvPr/>
        </p:nvPicPr>
        <p:blipFill rotWithShape="1">
          <a:blip r:embed="rId3">
            <a:alphaModFix/>
          </a:blip>
          <a:srcRect b="0" l="37625" r="27054" t="0"/>
          <a:stretch/>
        </p:blipFill>
        <p:spPr>
          <a:xfrm>
            <a:off x="9092725" y="1871900"/>
            <a:ext cx="2388995" cy="3534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nvSpPr>
        <p:spPr>
          <a:xfrm>
            <a:off x="604800" y="2639063"/>
            <a:ext cx="5491200" cy="29244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Os óleos vegetais puros, ou óleos carreadores, são considerados a melhor opção de base para diluição segura dos óleos essenciais por possuírem gorduras, ácidos graxos repletos de vitaminas, ômegas, proteínas e sais minerais. São hidratantes, </a:t>
            </a:r>
            <a:r>
              <a:rPr lang="pt-BR" sz="1600" u="sng">
                <a:solidFill>
                  <a:schemeClr val="dk1"/>
                </a:solidFill>
                <a:latin typeface="Helvetica Neue"/>
                <a:ea typeface="Helvetica Neue"/>
                <a:cs typeface="Helvetica Neue"/>
                <a:sym typeface="Helvetica Neue"/>
                <a:hlinkClick r:id="rId3">
                  <a:extLst>
                    <a:ext uri="{A12FA001-AC4F-418D-AE19-62706E023703}">
                      <ahyp:hlinkClr val="tx"/>
                    </a:ext>
                  </a:extLst>
                </a:hlinkClick>
              </a:rPr>
              <a:t>umectantes</a:t>
            </a:r>
            <a:r>
              <a:rPr lang="pt-BR" sz="1600">
                <a:solidFill>
                  <a:schemeClr val="dk1"/>
                </a:solidFill>
                <a:latin typeface="Helvetica Neue"/>
                <a:ea typeface="Helvetica Neue"/>
                <a:cs typeface="Helvetica Neue"/>
                <a:sym typeface="Helvetica Neue"/>
              </a:rPr>
              <a:t>, cicatrizantes, regeneradores da pele, além de antioxidantes, funcionando como importante veículo para utilização terapêutica dos óleos essenciais na derme.</a:t>
            </a:r>
            <a:endParaRPr b="0" i="0" sz="1400" u="none" cap="none" strike="noStrike">
              <a:solidFill>
                <a:srgbClr val="000000"/>
              </a:solidFill>
              <a:latin typeface="Arial"/>
              <a:ea typeface="Arial"/>
              <a:cs typeface="Arial"/>
              <a:sym typeface="Arial"/>
            </a:endParaRPr>
          </a:p>
        </p:txBody>
      </p:sp>
      <p:sp>
        <p:nvSpPr>
          <p:cNvPr id="253" name="Google Shape;253;p36"/>
          <p:cNvSpPr txBox="1"/>
          <p:nvPr/>
        </p:nvSpPr>
        <p:spPr>
          <a:xfrm>
            <a:off x="604800" y="1301934"/>
            <a:ext cx="3260618"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6. ÓLEOS VEGETAIS </a:t>
            </a:r>
            <a:endParaRPr b="0" i="0" sz="2000" u="none" cap="none" strike="noStrike">
              <a:solidFill>
                <a:srgbClr val="316E32"/>
              </a:solidFill>
              <a:latin typeface="Arial"/>
              <a:ea typeface="Arial"/>
              <a:cs typeface="Arial"/>
              <a:sym typeface="Arial"/>
            </a:endParaRPr>
          </a:p>
        </p:txBody>
      </p:sp>
      <p:pic>
        <p:nvPicPr>
          <p:cNvPr id="254" name="Google Shape;254;p36"/>
          <p:cNvPicPr preferRelativeResize="0"/>
          <p:nvPr/>
        </p:nvPicPr>
        <p:blipFill rotWithShape="1">
          <a:blip r:embed="rId4">
            <a:alphaModFix/>
          </a:blip>
          <a:srcRect b="0" l="0" r="0" t="0"/>
          <a:stretch/>
        </p:blipFill>
        <p:spPr>
          <a:xfrm>
            <a:off x="6788777" y="2762389"/>
            <a:ext cx="4798423" cy="3222402"/>
          </a:xfrm>
          <a:prstGeom prst="rect">
            <a:avLst/>
          </a:prstGeom>
          <a:noFill/>
          <a:ln>
            <a:noFill/>
          </a:ln>
        </p:spPr>
      </p:pic>
      <p:sp>
        <p:nvSpPr>
          <p:cNvPr id="255" name="Google Shape;255;p36"/>
          <p:cNvSpPr txBox="1"/>
          <p:nvPr/>
        </p:nvSpPr>
        <p:spPr>
          <a:xfrm>
            <a:off x="6788777" y="5984791"/>
            <a:ext cx="47985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200" u="none" cap="none" strike="noStrike">
                <a:solidFill>
                  <a:srgbClr val="191B26"/>
                </a:solidFill>
                <a:latin typeface="Helvetica Neue"/>
                <a:ea typeface="Helvetica Neue"/>
                <a:cs typeface="Helvetica Neue"/>
                <a:sym typeface="Helvetica Neue"/>
              </a:rPr>
              <a:t>Imagem: óleo de girassol</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b="0" i="0" lang="pt-BR" sz="1200" u="none" cap="none" strike="noStrike">
                <a:solidFill>
                  <a:srgbClr val="191B26"/>
                </a:solidFill>
                <a:latin typeface="Helvetica Neue"/>
                <a:ea typeface="Helvetica Neue"/>
                <a:cs typeface="Helvetica Neue"/>
                <a:sym typeface="Helvetica Neue"/>
              </a:rPr>
              <a:t>Fonte:  Bruno /Germany</a:t>
            </a:r>
            <a:r>
              <a:rPr b="0" i="0" lang="pt-BR" sz="1200" u="none" cap="none" strike="noStrike">
                <a:solidFill>
                  <a:schemeClr val="dk1"/>
                </a:solidFill>
                <a:latin typeface="Helvetica Neue"/>
                <a:ea typeface="Helvetica Neue"/>
                <a:cs typeface="Helvetica Neue"/>
                <a:sym typeface="Helvetica Neue"/>
              </a:rPr>
              <a:t> por </a:t>
            </a:r>
            <a:r>
              <a:rPr b="0" i="0" lang="pt-BR" sz="1200" u="none" cap="none" strike="noStrike">
                <a:solidFill>
                  <a:srgbClr val="191B26"/>
                </a:solidFill>
                <a:latin typeface="Helvetica Neue"/>
                <a:ea typeface="Helvetica Neue"/>
                <a:cs typeface="Helvetica Neue"/>
                <a:sym typeface="Helvetica Neue"/>
              </a:rPr>
              <a:t>Pixabay</a:t>
            </a:r>
            <a:r>
              <a:rPr b="0" i="0" lang="pt-BR" sz="1200" u="none" cap="none" strike="noStrike">
                <a:solidFill>
                  <a:schemeClr val="dk1"/>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b6f432d3f7_0_92"/>
          <p:cNvSpPr txBox="1"/>
          <p:nvPr/>
        </p:nvSpPr>
        <p:spPr>
          <a:xfrm>
            <a:off x="609608" y="2332175"/>
            <a:ext cx="5486400" cy="32940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A gordura existente na pele tem completa afinidade com os ácidos graxos dos óleos vegetais e também dos essenciais, por isso existe uma interação muito interessante e importante para o organismo, pois os óleos vegetais atuam na composição dos tecidos e na membrana celular, metabolizando hormônios. Ao massagear a pele com óleo vegetal, ele penetra nas camadas da derme, atingindo a corrente sanguínea e atuando nas células.</a:t>
            </a:r>
            <a:endParaRPr b="0" i="0" sz="1600" u="none" cap="none" strike="noStrike">
              <a:solidFill>
                <a:schemeClr val="dk1"/>
              </a:solidFill>
              <a:latin typeface="Helvetica Neue"/>
              <a:ea typeface="Helvetica Neue"/>
              <a:cs typeface="Helvetica Neue"/>
              <a:sym typeface="Helvetica Neue"/>
            </a:endParaRPr>
          </a:p>
        </p:txBody>
      </p:sp>
      <p:pic>
        <p:nvPicPr>
          <p:cNvPr id="262" name="Google Shape;262;gb6f432d3f7_0_92"/>
          <p:cNvPicPr preferRelativeResize="0"/>
          <p:nvPr/>
        </p:nvPicPr>
        <p:blipFill rotWithShape="1">
          <a:blip r:embed="rId3">
            <a:alphaModFix/>
          </a:blip>
          <a:srcRect b="0" l="0" r="0" t="0"/>
          <a:stretch/>
        </p:blipFill>
        <p:spPr>
          <a:xfrm>
            <a:off x="6778467" y="2422475"/>
            <a:ext cx="4803924" cy="3207617"/>
          </a:xfrm>
          <a:prstGeom prst="rect">
            <a:avLst/>
          </a:prstGeom>
          <a:noFill/>
          <a:ln>
            <a:noFill/>
          </a:ln>
        </p:spPr>
      </p:pic>
      <p:sp>
        <p:nvSpPr>
          <p:cNvPr id="263" name="Google Shape;263;gb6f432d3f7_0_92"/>
          <p:cNvSpPr txBox="1"/>
          <p:nvPr/>
        </p:nvSpPr>
        <p:spPr>
          <a:xfrm>
            <a:off x="6778467" y="5630092"/>
            <a:ext cx="4803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200" u="none" cap="none" strike="noStrike">
                <a:solidFill>
                  <a:srgbClr val="191B26"/>
                </a:solidFill>
                <a:latin typeface="Helvetica Neue"/>
                <a:ea typeface="Helvetica Neue"/>
                <a:cs typeface="Helvetica Neue"/>
                <a:sym typeface="Helvetica Neue"/>
              </a:rPr>
              <a:t>Imagem: detalhe da flor de  girassol</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b="0" i="0" lang="pt-BR" sz="1200" u="none" cap="none" strike="noStrike">
                <a:solidFill>
                  <a:srgbClr val="191B26"/>
                </a:solidFill>
                <a:latin typeface="Helvetica Neue"/>
                <a:ea typeface="Helvetica Neue"/>
                <a:cs typeface="Helvetica Neue"/>
                <a:sym typeface="Helvetica Neue"/>
              </a:rPr>
              <a:t>Fonte:  Capri23auto</a:t>
            </a:r>
            <a:r>
              <a:rPr b="0" i="0" lang="pt-BR" sz="1200" u="none" cap="none" strike="noStrike">
                <a:solidFill>
                  <a:schemeClr val="dk1"/>
                </a:solidFill>
                <a:latin typeface="Helvetica Neue"/>
                <a:ea typeface="Helvetica Neue"/>
                <a:cs typeface="Helvetica Neue"/>
                <a:sym typeface="Helvetica Neue"/>
              </a:rPr>
              <a:t> por </a:t>
            </a:r>
            <a:r>
              <a:rPr b="0" i="0" lang="pt-BR" sz="1200" u="none" cap="none" strike="noStrike">
                <a:solidFill>
                  <a:srgbClr val="191B26"/>
                </a:solidFill>
                <a:latin typeface="Helvetica Neue"/>
                <a:ea typeface="Helvetica Neue"/>
                <a:cs typeface="Helvetica Neue"/>
                <a:sym typeface="Helvetica Neue"/>
              </a:rPr>
              <a:t>Pixabay</a:t>
            </a:r>
            <a:r>
              <a:rPr b="0" i="0" lang="pt-BR" sz="1200" u="none" cap="none" strike="noStrike">
                <a:solidFill>
                  <a:schemeClr val="dk1"/>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264" name="Google Shape;264;gb6f432d3f7_0_92"/>
          <p:cNvSpPr txBox="1"/>
          <p:nvPr/>
        </p:nvSpPr>
        <p:spPr>
          <a:xfrm>
            <a:off x="604800" y="1301934"/>
            <a:ext cx="3260618"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6. ÓLEOS VEGETAIS </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grpSp>
        <p:nvGrpSpPr>
          <p:cNvPr id="270" name="Google Shape;270;p37"/>
          <p:cNvGrpSpPr/>
          <p:nvPr/>
        </p:nvGrpSpPr>
        <p:grpSpPr>
          <a:xfrm>
            <a:off x="762000" y="3036241"/>
            <a:ext cx="10715336" cy="3171917"/>
            <a:chOff x="825500" y="3036241"/>
            <a:chExt cx="10715336" cy="3171917"/>
          </a:xfrm>
        </p:grpSpPr>
        <p:pic>
          <p:nvPicPr>
            <p:cNvPr id="271" name="Google Shape;271;p37"/>
            <p:cNvPicPr preferRelativeResize="0"/>
            <p:nvPr/>
          </p:nvPicPr>
          <p:blipFill rotWithShape="1">
            <a:blip r:embed="rId3">
              <a:alphaModFix/>
            </a:blip>
            <a:srcRect b="0" l="0" r="0" t="0"/>
            <a:stretch/>
          </p:blipFill>
          <p:spPr>
            <a:xfrm>
              <a:off x="7607300" y="3036241"/>
              <a:ext cx="3933536" cy="3171917"/>
            </a:xfrm>
            <a:prstGeom prst="rect">
              <a:avLst/>
            </a:prstGeom>
            <a:noFill/>
            <a:ln>
              <a:noFill/>
            </a:ln>
          </p:spPr>
        </p:pic>
        <p:pic>
          <p:nvPicPr>
            <p:cNvPr id="272" name="Google Shape;272;p37"/>
            <p:cNvPicPr preferRelativeResize="0"/>
            <p:nvPr/>
          </p:nvPicPr>
          <p:blipFill rotWithShape="1">
            <a:blip r:embed="rId3">
              <a:alphaModFix/>
            </a:blip>
            <a:srcRect b="0" l="0" r="0" t="0"/>
            <a:stretch/>
          </p:blipFill>
          <p:spPr>
            <a:xfrm>
              <a:off x="4635500" y="3036241"/>
              <a:ext cx="3933536" cy="3171917"/>
            </a:xfrm>
            <a:prstGeom prst="rect">
              <a:avLst/>
            </a:prstGeom>
            <a:noFill/>
            <a:ln>
              <a:noFill/>
            </a:ln>
          </p:spPr>
        </p:pic>
        <p:pic>
          <p:nvPicPr>
            <p:cNvPr id="273" name="Google Shape;273;p37"/>
            <p:cNvPicPr preferRelativeResize="0"/>
            <p:nvPr/>
          </p:nvPicPr>
          <p:blipFill rotWithShape="1">
            <a:blip r:embed="rId3">
              <a:alphaModFix/>
            </a:blip>
            <a:srcRect b="0" l="0" r="0" t="0"/>
            <a:stretch/>
          </p:blipFill>
          <p:spPr>
            <a:xfrm>
              <a:off x="1841500" y="3036241"/>
              <a:ext cx="3933536" cy="3171917"/>
            </a:xfrm>
            <a:prstGeom prst="rect">
              <a:avLst/>
            </a:prstGeom>
            <a:noFill/>
            <a:ln>
              <a:noFill/>
            </a:ln>
          </p:spPr>
        </p:pic>
        <p:pic>
          <p:nvPicPr>
            <p:cNvPr id="274" name="Google Shape;274;p37"/>
            <p:cNvPicPr preferRelativeResize="0"/>
            <p:nvPr/>
          </p:nvPicPr>
          <p:blipFill rotWithShape="1">
            <a:blip r:embed="rId3">
              <a:alphaModFix/>
            </a:blip>
            <a:srcRect b="0" l="0" r="0" t="0"/>
            <a:stretch/>
          </p:blipFill>
          <p:spPr>
            <a:xfrm>
              <a:off x="825500" y="3036241"/>
              <a:ext cx="3933536" cy="3171917"/>
            </a:xfrm>
            <a:prstGeom prst="rect">
              <a:avLst/>
            </a:prstGeom>
            <a:noFill/>
            <a:ln>
              <a:noFill/>
            </a:ln>
          </p:spPr>
        </p:pic>
      </p:grpSp>
      <p:sp>
        <p:nvSpPr>
          <p:cNvPr id="275" name="Google Shape;275;p37"/>
          <p:cNvSpPr txBox="1"/>
          <p:nvPr/>
        </p:nvSpPr>
        <p:spPr>
          <a:xfrm>
            <a:off x="762125" y="1812638"/>
            <a:ext cx="10744200" cy="10773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São prensados a frio e retirados de sementes, frutos, castanhas, nozes e grãos. Podem ser usados puros ou como carreadores (condutores) dos óleos essenciais para o organismo, através da fricção na pele (massagem), nos fios e couro cabeludo.</a:t>
            </a:r>
            <a:endParaRPr b="0" i="0" sz="1400" u="none" cap="none" strike="noStrike">
              <a:solidFill>
                <a:srgbClr val="000000"/>
              </a:solidFill>
              <a:latin typeface="Arial"/>
              <a:ea typeface="Arial"/>
              <a:cs typeface="Arial"/>
              <a:sym typeface="Arial"/>
            </a:endParaRPr>
          </a:p>
        </p:txBody>
      </p:sp>
      <p:sp>
        <p:nvSpPr>
          <p:cNvPr id="276" name="Google Shape;276;p37"/>
          <p:cNvSpPr txBox="1"/>
          <p:nvPr/>
        </p:nvSpPr>
        <p:spPr>
          <a:xfrm>
            <a:off x="979636" y="3409594"/>
            <a:ext cx="10147800" cy="2555100"/>
          </a:xfrm>
          <a:prstGeom prst="rect">
            <a:avLst/>
          </a:prstGeom>
          <a:noFill/>
          <a:ln>
            <a:noFill/>
          </a:ln>
        </p:spPr>
        <p:txBody>
          <a:bodyPr anchorCtr="0" anchor="b" bIns="45700" lIns="91425" spcFirstLastPara="1" rIns="91425" wrap="square" tIns="45700">
            <a:spAutoFit/>
          </a:bodyPr>
          <a:lstStyle/>
          <a:p>
            <a:pPr indent="0" lvl="0" marL="0" rtl="0" algn="l">
              <a:lnSpc>
                <a:spcPct val="150000"/>
              </a:lnSpc>
              <a:spcBef>
                <a:spcPts val="0"/>
              </a:spcBef>
              <a:spcAft>
                <a:spcPts val="0"/>
              </a:spcAft>
              <a:buClr>
                <a:schemeClr val="dk1"/>
              </a:buClr>
              <a:buFont typeface="Arial"/>
              <a:buNone/>
            </a:pPr>
            <a:r>
              <a:rPr b="1" lang="pt-BR" sz="1600">
                <a:solidFill>
                  <a:schemeClr val="lt1"/>
                </a:solidFill>
                <a:latin typeface="Helvetica Neue"/>
                <a:ea typeface="Helvetica Neue"/>
                <a:cs typeface="Helvetica Neue"/>
                <a:sym typeface="Helvetica Neue"/>
              </a:rPr>
              <a:t>Os óleos sintéticos são imitações dos OEs naturais ou composições de fantasia e costumam</a:t>
            </a:r>
            <a:endParaRPr b="1"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Font typeface="Arial"/>
              <a:buNone/>
            </a:pPr>
            <a:r>
              <a:rPr b="1" lang="pt-BR" sz="1600">
                <a:solidFill>
                  <a:schemeClr val="lt1"/>
                </a:solidFill>
                <a:latin typeface="Helvetica Neue"/>
                <a:ea typeface="Helvetica Neue"/>
                <a:cs typeface="Helvetica Neue"/>
                <a:sym typeface="Helvetica Neue"/>
              </a:rPr>
              <a:t>ser denominados de "essências". Para uso terapêutico, somente os óleos essenciais são reconhecidos pelas farmacopeias. Na utilização dentro da aromaterapia, jamais devemos fazer uso </a:t>
            </a:r>
            <a:endParaRPr b="1"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Font typeface="Arial"/>
              <a:buNone/>
            </a:pPr>
            <a:r>
              <a:rPr b="1" lang="pt-BR" sz="1600">
                <a:solidFill>
                  <a:schemeClr val="lt1"/>
                </a:solidFill>
                <a:latin typeface="Helvetica Neue"/>
                <a:ea typeface="Helvetica Neue"/>
                <a:cs typeface="Helvetica Neue"/>
                <a:sym typeface="Helvetica Neue"/>
              </a:rPr>
              <a:t>de óleos sintéticos no manejo de quaisquer condições de saúde, já que podem provocar alergias respiratórias, alergias na pele e intoxicação, além de não possuírem propriedades terapêuticas. </a:t>
            </a:r>
            <a:endParaRPr b="1"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Font typeface="Arial"/>
              <a:buNone/>
            </a:pPr>
            <a:r>
              <a:rPr b="1" lang="pt-BR" sz="1600">
                <a:solidFill>
                  <a:schemeClr val="lt1"/>
                </a:solidFill>
                <a:latin typeface="Helvetica Neue"/>
                <a:ea typeface="Helvetica Neue"/>
                <a:cs typeface="Helvetica Neue"/>
                <a:sym typeface="Helvetica Neue"/>
              </a:rPr>
              <a:t>Os óleos ou as essências  sintéticas também não dispõem da frequência vibracional das plantas e, </a:t>
            </a:r>
            <a:endParaRPr b="1"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Font typeface="Arial"/>
              <a:buNone/>
            </a:pPr>
            <a:r>
              <a:rPr b="1" lang="pt-BR" sz="1600">
                <a:solidFill>
                  <a:schemeClr val="lt1"/>
                </a:solidFill>
                <a:latin typeface="Helvetica Neue"/>
                <a:ea typeface="Helvetica Neue"/>
                <a:cs typeface="Helvetica Neue"/>
                <a:sym typeface="Helvetica Neue"/>
              </a:rPr>
              <a:t>por isso, não apresentam o efeito psicoterapêutico que os óleos essenciais 100% naturais possuem.</a:t>
            </a:r>
            <a:endParaRPr b="1" sz="1600">
              <a:solidFill>
                <a:schemeClr val="lt1"/>
              </a:solidFill>
              <a:latin typeface="Helvetica Neue"/>
              <a:ea typeface="Helvetica Neue"/>
              <a:cs typeface="Helvetica Neue"/>
              <a:sym typeface="Helvetica Neue"/>
            </a:endParaRPr>
          </a:p>
        </p:txBody>
      </p:sp>
      <p:sp>
        <p:nvSpPr>
          <p:cNvPr id="277" name="Google Shape;277;p37"/>
          <p:cNvSpPr txBox="1"/>
          <p:nvPr/>
        </p:nvSpPr>
        <p:spPr>
          <a:xfrm>
            <a:off x="604800" y="1301934"/>
            <a:ext cx="3260618"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6. ÓLEOS VEGETAIS </a:t>
            </a:r>
            <a:endParaRPr b="0" i="0" sz="2000" u="none" cap="none" strike="noStrike">
              <a:solidFill>
                <a:srgbClr val="316E32"/>
              </a:solidFill>
              <a:latin typeface="Arial"/>
              <a:ea typeface="Arial"/>
              <a:cs typeface="Arial"/>
              <a:sym typeface="Arial"/>
            </a:endParaRPr>
          </a:p>
        </p:txBody>
      </p:sp>
      <p:pic>
        <p:nvPicPr>
          <p:cNvPr id="278" name="Google Shape;278;p37"/>
          <p:cNvPicPr preferRelativeResize="0"/>
          <p:nvPr/>
        </p:nvPicPr>
        <p:blipFill rotWithShape="1">
          <a:blip r:embed="rId4">
            <a:alphaModFix/>
          </a:blip>
          <a:srcRect b="0" l="0" r="0" t="0"/>
          <a:stretch/>
        </p:blipFill>
        <p:spPr>
          <a:xfrm>
            <a:off x="10163044" y="2616945"/>
            <a:ext cx="1002555" cy="100255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txBox="1"/>
          <p:nvPr/>
        </p:nvSpPr>
        <p:spPr>
          <a:xfrm>
            <a:off x="1103386" y="2414850"/>
            <a:ext cx="4616700" cy="32940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Embora o maior emprego dos óleos essenciais seja por meio da aplicação de aromas específicos, por inalação pelas vias respiratórias, eles também apresentam importantíssimas propriedades farmacológicas que os caracterizam como </a:t>
            </a:r>
            <a:r>
              <a:rPr lang="pt-BR" sz="1600" u="sng">
                <a:solidFill>
                  <a:schemeClr val="dk1"/>
                </a:solidFill>
                <a:latin typeface="Helvetica Neue"/>
                <a:ea typeface="Helvetica Neue"/>
                <a:cs typeface="Helvetica Neue"/>
                <a:sym typeface="Helvetica Neue"/>
                <a:hlinkClick r:id="rId3">
                  <a:extLst>
                    <a:ext uri="{A12FA001-AC4F-418D-AE19-62706E023703}">
                      <ahyp:hlinkClr val="tx"/>
                    </a:ext>
                  </a:extLst>
                </a:hlinkClick>
              </a:rPr>
              <a:t>antibióticos</a:t>
            </a:r>
            <a:r>
              <a:rPr lang="pt-BR" sz="1600">
                <a:solidFill>
                  <a:schemeClr val="dk1"/>
                </a:solidFill>
                <a:latin typeface="Helvetica Neue"/>
                <a:ea typeface="Helvetica Neue"/>
                <a:cs typeface="Helvetica Neue"/>
                <a:sym typeface="Helvetica Neue"/>
              </a:rPr>
              <a:t>, antisépticos, antivirais, </a:t>
            </a:r>
            <a:r>
              <a:rPr lang="pt-BR" sz="1600" u="sng">
                <a:solidFill>
                  <a:schemeClr val="dk1"/>
                </a:solidFill>
                <a:latin typeface="Helvetica Neue"/>
                <a:ea typeface="Helvetica Neue"/>
                <a:cs typeface="Helvetica Neue"/>
                <a:sym typeface="Helvetica Neue"/>
                <a:hlinkClick r:id="rId4">
                  <a:extLst>
                    <a:ext uri="{A12FA001-AC4F-418D-AE19-62706E023703}">
                      <ahyp:hlinkClr val="tx"/>
                    </a:ext>
                  </a:extLst>
                </a:hlinkClick>
              </a:rPr>
              <a:t>antiinflamatorios</a:t>
            </a:r>
            <a:r>
              <a:rPr lang="pt-BR" sz="1600">
                <a:solidFill>
                  <a:schemeClr val="dk1"/>
                </a:solidFill>
                <a:latin typeface="Helvetica Neue"/>
                <a:ea typeface="Helvetica Neue"/>
                <a:cs typeface="Helvetica Neue"/>
                <a:sym typeface="Helvetica Neue"/>
              </a:rPr>
              <a:t>, hidratantes e cicatrizantes, podendo ser utilizados no tratamento de feridas.</a:t>
            </a:r>
            <a:endParaRPr b="0" i="0" sz="1600" u="none" cap="none" strike="noStrike">
              <a:solidFill>
                <a:srgbClr val="000000"/>
              </a:solidFill>
              <a:latin typeface="Helvetica Neue"/>
              <a:ea typeface="Helvetica Neue"/>
              <a:cs typeface="Helvetica Neue"/>
              <a:sym typeface="Helvetica Neue"/>
            </a:endParaRPr>
          </a:p>
        </p:txBody>
      </p:sp>
      <p:sp>
        <p:nvSpPr>
          <p:cNvPr id="285" name="Google Shape;285;p38"/>
          <p:cNvSpPr txBox="1"/>
          <p:nvPr/>
        </p:nvSpPr>
        <p:spPr>
          <a:xfrm>
            <a:off x="596725" y="1323339"/>
            <a:ext cx="114543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7. APLICAÇÃO DOS ÓLEOS ESSENCIAIS NO TRATAMENTO DE FERIDAS </a:t>
            </a:r>
            <a:endParaRPr b="0" i="0" sz="2000" u="none" cap="none" strike="noStrike">
              <a:solidFill>
                <a:srgbClr val="316E32"/>
              </a:solidFill>
              <a:latin typeface="Arial"/>
              <a:ea typeface="Arial"/>
              <a:cs typeface="Arial"/>
              <a:sym typeface="Arial"/>
            </a:endParaRPr>
          </a:p>
        </p:txBody>
      </p:sp>
      <p:pic>
        <p:nvPicPr>
          <p:cNvPr id="286" name="Google Shape;286;p38"/>
          <p:cNvPicPr preferRelativeResize="0"/>
          <p:nvPr/>
        </p:nvPicPr>
        <p:blipFill rotWithShape="1">
          <a:blip r:embed="rId5">
            <a:alphaModFix/>
          </a:blip>
          <a:srcRect b="0" l="0" r="0" t="0"/>
          <a:stretch/>
        </p:blipFill>
        <p:spPr>
          <a:xfrm>
            <a:off x="6406791" y="2414855"/>
            <a:ext cx="4681819" cy="3109014"/>
          </a:xfrm>
          <a:prstGeom prst="rect">
            <a:avLst/>
          </a:prstGeom>
          <a:noFill/>
          <a:ln>
            <a:noFill/>
          </a:ln>
        </p:spPr>
      </p:pic>
      <p:sp>
        <p:nvSpPr>
          <p:cNvPr id="287" name="Google Shape;287;p38"/>
          <p:cNvSpPr txBox="1"/>
          <p:nvPr/>
        </p:nvSpPr>
        <p:spPr>
          <a:xfrm>
            <a:off x="6406791" y="5636493"/>
            <a:ext cx="46818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melaleuca</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b="0" i="0" lang="pt-BR" sz="1200" u="none" cap="none" strike="noStrike">
                <a:solidFill>
                  <a:srgbClr val="191B26"/>
                </a:solidFill>
                <a:latin typeface="Helvetica Neue"/>
                <a:ea typeface="Helvetica Neue"/>
                <a:cs typeface="Helvetica Neue"/>
                <a:sym typeface="Helvetica Neue"/>
              </a:rPr>
              <a:t>Fonte:  Capri23auto</a:t>
            </a:r>
            <a:r>
              <a:rPr b="0" i="0" lang="pt-BR" sz="1200" u="none" cap="none" strike="noStrike">
                <a:solidFill>
                  <a:schemeClr val="dk1"/>
                </a:solidFill>
                <a:latin typeface="Helvetica Neue"/>
                <a:ea typeface="Helvetica Neue"/>
                <a:cs typeface="Helvetica Neue"/>
                <a:sym typeface="Helvetica Neue"/>
              </a:rPr>
              <a:t> por </a:t>
            </a:r>
            <a:r>
              <a:rPr b="0" i="0" lang="pt-BR" sz="1200" u="none" cap="none" strike="noStrike">
                <a:solidFill>
                  <a:srgbClr val="191B26"/>
                </a:solidFill>
                <a:latin typeface="Helvetica Neue"/>
                <a:ea typeface="Helvetica Neue"/>
                <a:cs typeface="Helvetica Neue"/>
                <a:sym typeface="Helvetica Neue"/>
              </a:rPr>
              <a:t>Pixabay</a:t>
            </a:r>
            <a:r>
              <a:rPr b="0" i="0" lang="pt-BR" sz="1200" u="none" cap="none" strike="noStrike">
                <a:solidFill>
                  <a:schemeClr val="dk1"/>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grpSp>
        <p:nvGrpSpPr>
          <p:cNvPr id="293" name="Google Shape;293;p39"/>
          <p:cNvGrpSpPr/>
          <p:nvPr/>
        </p:nvGrpSpPr>
        <p:grpSpPr>
          <a:xfrm flipH="1" rot="10800000">
            <a:off x="1864319" y="3704466"/>
            <a:ext cx="8841781" cy="2695945"/>
            <a:chOff x="1750836" y="3704469"/>
            <a:chExt cx="9708364" cy="2695945"/>
          </a:xfrm>
        </p:grpSpPr>
        <p:pic>
          <p:nvPicPr>
            <p:cNvPr id="294" name="Google Shape;294;p39"/>
            <p:cNvPicPr preferRelativeResize="0"/>
            <p:nvPr/>
          </p:nvPicPr>
          <p:blipFill rotWithShape="1">
            <a:blip r:embed="rId3">
              <a:alphaModFix/>
            </a:blip>
            <a:srcRect b="0" l="0" r="0" t="0"/>
            <a:stretch/>
          </p:blipFill>
          <p:spPr>
            <a:xfrm>
              <a:off x="8115923" y="3704469"/>
              <a:ext cx="3343277" cy="2695945"/>
            </a:xfrm>
            <a:prstGeom prst="rect">
              <a:avLst/>
            </a:prstGeom>
            <a:noFill/>
            <a:ln>
              <a:noFill/>
            </a:ln>
          </p:spPr>
        </p:pic>
        <p:pic>
          <p:nvPicPr>
            <p:cNvPr id="295" name="Google Shape;295;p39"/>
            <p:cNvPicPr preferRelativeResize="0"/>
            <p:nvPr/>
          </p:nvPicPr>
          <p:blipFill rotWithShape="1">
            <a:blip r:embed="rId3">
              <a:alphaModFix/>
            </a:blip>
            <a:srcRect b="0" l="0" r="0" t="0"/>
            <a:stretch/>
          </p:blipFill>
          <p:spPr>
            <a:xfrm>
              <a:off x="3211336" y="3704469"/>
              <a:ext cx="3343277" cy="2695945"/>
            </a:xfrm>
            <a:prstGeom prst="rect">
              <a:avLst/>
            </a:prstGeom>
            <a:noFill/>
            <a:ln>
              <a:noFill/>
            </a:ln>
          </p:spPr>
        </p:pic>
        <p:pic>
          <p:nvPicPr>
            <p:cNvPr id="296" name="Google Shape;296;p39"/>
            <p:cNvPicPr preferRelativeResize="0"/>
            <p:nvPr/>
          </p:nvPicPr>
          <p:blipFill rotWithShape="1">
            <a:blip r:embed="rId3">
              <a:alphaModFix/>
            </a:blip>
            <a:srcRect b="0" l="0" r="0" t="0"/>
            <a:stretch/>
          </p:blipFill>
          <p:spPr>
            <a:xfrm>
              <a:off x="5614499" y="3704469"/>
              <a:ext cx="3343277" cy="2695945"/>
            </a:xfrm>
            <a:prstGeom prst="rect">
              <a:avLst/>
            </a:prstGeom>
            <a:noFill/>
            <a:ln>
              <a:noFill/>
            </a:ln>
          </p:spPr>
        </p:pic>
        <p:pic>
          <p:nvPicPr>
            <p:cNvPr id="297" name="Google Shape;297;p39"/>
            <p:cNvPicPr preferRelativeResize="0"/>
            <p:nvPr/>
          </p:nvPicPr>
          <p:blipFill rotWithShape="1">
            <a:blip r:embed="rId3">
              <a:alphaModFix/>
            </a:blip>
            <a:srcRect b="0" l="0" r="0" t="0"/>
            <a:stretch/>
          </p:blipFill>
          <p:spPr>
            <a:xfrm>
              <a:off x="1750836" y="3704469"/>
              <a:ext cx="3343277" cy="2695945"/>
            </a:xfrm>
            <a:prstGeom prst="rect">
              <a:avLst/>
            </a:prstGeom>
            <a:noFill/>
            <a:ln>
              <a:noFill/>
            </a:ln>
          </p:spPr>
        </p:pic>
      </p:grpSp>
      <p:sp>
        <p:nvSpPr>
          <p:cNvPr id="298" name="Google Shape;298;p39"/>
          <p:cNvSpPr txBox="1"/>
          <p:nvPr/>
        </p:nvSpPr>
        <p:spPr>
          <a:xfrm>
            <a:off x="2212225" y="4099375"/>
            <a:ext cx="8047500" cy="2185800"/>
          </a:xfrm>
          <a:prstGeom prst="rect">
            <a:avLst/>
          </a:prstGeom>
          <a:noFill/>
          <a:ln>
            <a:noFill/>
          </a:ln>
        </p:spPr>
        <p:txBody>
          <a:bodyPr anchorCtr="0" anchor="t" bIns="45700" lIns="91425" spcFirstLastPara="1" rIns="91425" wrap="square" tIns="45700">
            <a:spAutoFit/>
          </a:bodyPr>
          <a:lstStyle/>
          <a:p>
            <a:pPr indent="-330200" lvl="0" marL="457200" rtl="0" algn="l">
              <a:lnSpc>
                <a:spcPct val="150000"/>
              </a:lnSpc>
              <a:spcBef>
                <a:spcPts val="0"/>
              </a:spcBef>
              <a:spcAft>
                <a:spcPts val="0"/>
              </a:spcAft>
              <a:buClr>
                <a:schemeClr val="lt1"/>
              </a:buClr>
              <a:buSzPts val="1600"/>
              <a:buChar char="•"/>
            </a:pPr>
            <a:r>
              <a:rPr b="1" lang="pt-BR" sz="1600">
                <a:solidFill>
                  <a:schemeClr val="lt1"/>
                </a:solidFill>
                <a:latin typeface="Helvetica Neue"/>
                <a:ea typeface="Helvetica Neue"/>
                <a:cs typeface="Helvetica Neue"/>
                <a:sym typeface="Helvetica Neue"/>
              </a:rPr>
              <a:t>Conservação: Os óleos essenciais são sensíveis à radiação UV, exigindo      o armazenamento em vidros escuros, ao abrigo da luz, em locais sem grandes variações de temperatura e fora do alcance de crianças e animais.</a:t>
            </a:r>
            <a:endParaRPr b="1">
              <a:solidFill>
                <a:schemeClr val="lt1"/>
              </a:solidFill>
            </a:endParaRPr>
          </a:p>
          <a:p>
            <a:pPr indent="-330200" lvl="0" marL="457200" rtl="0" algn="l">
              <a:lnSpc>
                <a:spcPct val="150000"/>
              </a:lnSpc>
              <a:spcBef>
                <a:spcPts val="0"/>
              </a:spcBef>
              <a:spcAft>
                <a:spcPts val="0"/>
              </a:spcAft>
              <a:buClr>
                <a:schemeClr val="lt1"/>
              </a:buClr>
              <a:buSzPts val="1600"/>
              <a:buChar char="•"/>
            </a:pPr>
            <a:r>
              <a:rPr b="1" lang="pt-BR" sz="1600">
                <a:solidFill>
                  <a:schemeClr val="lt1"/>
                </a:solidFill>
                <a:latin typeface="Helvetica Neue"/>
                <a:ea typeface="Helvetica Neue"/>
                <a:cs typeface="Helvetica Neue"/>
                <a:sym typeface="Helvetica Neue"/>
              </a:rPr>
              <a:t>Diluição: a menos que haja orientação específica de um profissional devidamente capacitado para isso, os OEs nunca devem ser utilizados  puros, sem diluição e diretamente sobre a pele.</a:t>
            </a:r>
            <a:endParaRPr b="1" sz="1600">
              <a:solidFill>
                <a:schemeClr val="lt1"/>
              </a:solidFill>
              <a:latin typeface="Helvetica Neue"/>
              <a:ea typeface="Helvetica Neue"/>
              <a:cs typeface="Helvetica Neue"/>
              <a:sym typeface="Helvetica Neue"/>
            </a:endParaRPr>
          </a:p>
        </p:txBody>
      </p:sp>
      <p:sp>
        <p:nvSpPr>
          <p:cNvPr id="299" name="Google Shape;299;p39"/>
          <p:cNvSpPr txBox="1"/>
          <p:nvPr/>
        </p:nvSpPr>
        <p:spPr>
          <a:xfrm>
            <a:off x="701049" y="1828800"/>
            <a:ext cx="10796700" cy="153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pt-BR" sz="1600">
                <a:solidFill>
                  <a:schemeClr val="dk1"/>
                </a:solidFill>
                <a:latin typeface="Helvetica Neue"/>
                <a:ea typeface="Helvetica Neue"/>
                <a:cs typeface="Helvetica Neue"/>
                <a:sym typeface="Helvetica Neue"/>
              </a:rPr>
              <a:t>Óleos essenciais são muito concentrados em suas propriedades e, portanto, a utilização pura na pele pode aumentar o risco de reações de irritação, sensibilidade, alergia ou dermatite. Para o uso tópico, normalmente utilizamos como base para incorporar o óleo essencial o óleo vegetal, as bases de creme neutro e/ou base gel neutro, segundo aspectos técnicos para obtenção da forma farmacêutica.</a:t>
            </a:r>
            <a:endParaRPr b="0" i="0" sz="1600" u="none" cap="none" strike="noStrike">
              <a:solidFill>
                <a:schemeClr val="dk1"/>
              </a:solidFill>
              <a:latin typeface="Helvetica Neue"/>
              <a:ea typeface="Helvetica Neue"/>
              <a:cs typeface="Helvetica Neue"/>
              <a:sym typeface="Helvetica Neue"/>
            </a:endParaRPr>
          </a:p>
        </p:txBody>
      </p:sp>
      <p:sp>
        <p:nvSpPr>
          <p:cNvPr id="300" name="Google Shape;300;p39"/>
          <p:cNvSpPr txBox="1"/>
          <p:nvPr/>
        </p:nvSpPr>
        <p:spPr>
          <a:xfrm>
            <a:off x="596725" y="1323339"/>
            <a:ext cx="114543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7. APLICAÇÃO DOS ÓLEOS ESSENCIAIS NO TRATAMENTO DE FERIDAS </a:t>
            </a:r>
            <a:endParaRPr b="0" i="0" sz="2000" u="none" cap="none" strike="noStrike">
              <a:solidFill>
                <a:srgbClr val="316E32"/>
              </a:solidFill>
              <a:latin typeface="Arial"/>
              <a:ea typeface="Arial"/>
              <a:cs typeface="Arial"/>
              <a:sym typeface="Arial"/>
            </a:endParaRPr>
          </a:p>
        </p:txBody>
      </p:sp>
      <p:pic>
        <p:nvPicPr>
          <p:cNvPr id="301" name="Google Shape;301;p39"/>
          <p:cNvPicPr preferRelativeResize="0"/>
          <p:nvPr/>
        </p:nvPicPr>
        <p:blipFill rotWithShape="1">
          <a:blip r:embed="rId4">
            <a:alphaModFix/>
          </a:blip>
          <a:srcRect b="0" l="0" r="0" t="0"/>
          <a:stretch/>
        </p:blipFill>
        <p:spPr>
          <a:xfrm>
            <a:off x="1243347" y="4175567"/>
            <a:ext cx="1058321" cy="105832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grpSp>
        <p:nvGrpSpPr>
          <p:cNvPr id="307" name="Google Shape;307;p40"/>
          <p:cNvGrpSpPr/>
          <p:nvPr/>
        </p:nvGrpSpPr>
        <p:grpSpPr>
          <a:xfrm>
            <a:off x="6807200" y="3736138"/>
            <a:ext cx="4439233" cy="2619691"/>
            <a:chOff x="6807200" y="3736138"/>
            <a:chExt cx="4439233" cy="2619691"/>
          </a:xfrm>
        </p:grpSpPr>
        <p:pic>
          <p:nvPicPr>
            <p:cNvPr id="308" name="Google Shape;308;p40"/>
            <p:cNvPicPr preferRelativeResize="0"/>
            <p:nvPr/>
          </p:nvPicPr>
          <p:blipFill rotWithShape="1">
            <a:blip r:embed="rId3">
              <a:alphaModFix/>
            </a:blip>
            <a:srcRect b="0" l="0" r="0" t="0"/>
            <a:stretch/>
          </p:blipFill>
          <p:spPr>
            <a:xfrm>
              <a:off x="7997720" y="3736138"/>
              <a:ext cx="3248713" cy="2619691"/>
            </a:xfrm>
            <a:prstGeom prst="rect">
              <a:avLst/>
            </a:prstGeom>
            <a:noFill/>
            <a:ln>
              <a:noFill/>
            </a:ln>
          </p:spPr>
        </p:pic>
        <p:pic>
          <p:nvPicPr>
            <p:cNvPr id="309" name="Google Shape;309;p40"/>
            <p:cNvPicPr preferRelativeResize="0"/>
            <p:nvPr/>
          </p:nvPicPr>
          <p:blipFill rotWithShape="1">
            <a:blip r:embed="rId3">
              <a:alphaModFix/>
            </a:blip>
            <a:srcRect b="0" l="0" r="0" t="0"/>
            <a:stretch/>
          </p:blipFill>
          <p:spPr>
            <a:xfrm>
              <a:off x="6807200" y="3736138"/>
              <a:ext cx="3248713" cy="2619691"/>
            </a:xfrm>
            <a:prstGeom prst="rect">
              <a:avLst/>
            </a:prstGeom>
            <a:noFill/>
            <a:ln>
              <a:noFill/>
            </a:ln>
          </p:spPr>
        </p:pic>
      </p:grpSp>
      <p:pic>
        <p:nvPicPr>
          <p:cNvPr id="310" name="Google Shape;310;p40"/>
          <p:cNvPicPr preferRelativeResize="0"/>
          <p:nvPr/>
        </p:nvPicPr>
        <p:blipFill rotWithShape="1">
          <a:blip r:embed="rId4">
            <a:alphaModFix/>
          </a:blip>
          <a:srcRect b="0" l="0" r="0" t="0"/>
          <a:stretch/>
        </p:blipFill>
        <p:spPr>
          <a:xfrm>
            <a:off x="9773011" y="3212129"/>
            <a:ext cx="1160889" cy="1160889"/>
          </a:xfrm>
          <a:prstGeom prst="rect">
            <a:avLst/>
          </a:prstGeom>
          <a:noFill/>
          <a:ln>
            <a:noFill/>
          </a:ln>
        </p:spPr>
      </p:pic>
      <p:sp>
        <p:nvSpPr>
          <p:cNvPr id="311" name="Google Shape;311;p40"/>
          <p:cNvSpPr txBox="1"/>
          <p:nvPr/>
        </p:nvSpPr>
        <p:spPr>
          <a:xfrm>
            <a:off x="780159" y="2238925"/>
            <a:ext cx="10542600" cy="10773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O e-book sobre Monografias de Plantas Medicinais apresenta algumas plantas ricas em OEs com potencialidade no tratamento de feridas com a citação das ações farmacológicas e a apresentação  de estudos clínicos e não-clínicos, incluindo plantas brasileiras, a saber:</a:t>
            </a:r>
            <a:endParaRPr b="0" i="0" sz="1600" u="none" cap="none" strike="noStrike">
              <a:solidFill>
                <a:schemeClr val="dk1"/>
              </a:solidFill>
              <a:latin typeface="Helvetica Neue"/>
              <a:ea typeface="Helvetica Neue"/>
              <a:cs typeface="Helvetica Neue"/>
              <a:sym typeface="Helvetica Neue"/>
            </a:endParaRPr>
          </a:p>
        </p:txBody>
      </p:sp>
      <p:sp>
        <p:nvSpPr>
          <p:cNvPr id="312" name="Google Shape;312;p40"/>
          <p:cNvSpPr txBox="1"/>
          <p:nvPr/>
        </p:nvSpPr>
        <p:spPr>
          <a:xfrm>
            <a:off x="6980466" y="4279008"/>
            <a:ext cx="3966134" cy="193895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 Para saber mais, confira </a:t>
            </a:r>
            <a:r>
              <a:rPr b="1" i="0" lang="pt-BR" sz="1600" u="none" cap="none" strike="noStrike">
                <a:solidFill>
                  <a:srgbClr val="FFC000"/>
                </a:solidFill>
                <a:latin typeface="Helvetica Neue"/>
                <a:ea typeface="Helvetica Neue"/>
                <a:cs typeface="Helvetica Neue"/>
                <a:sym typeface="Helvetica Neue"/>
              </a:rPr>
              <a:t>aqui (COLOCAR O LINK) </a:t>
            </a:r>
            <a:r>
              <a:rPr b="1" i="0" lang="pt-BR" sz="1600" u="none" cap="none" strike="noStrike">
                <a:solidFill>
                  <a:schemeClr val="lt1"/>
                </a:solidFill>
                <a:latin typeface="Helvetica Neue"/>
                <a:ea typeface="Helvetica Neue"/>
                <a:cs typeface="Helvetica Neue"/>
                <a:sym typeface="Helvetica Neue"/>
              </a:rPr>
              <a:t>o E-book - Monografias de Plantas Medicinais com Potencialidade para o Tratamento de Feridas – Unidade 2. Etapa 2.</a:t>
            </a:r>
            <a:endParaRPr b="0" i="0" sz="1400" u="none" cap="none" strike="noStrike">
              <a:solidFill>
                <a:srgbClr val="000000"/>
              </a:solidFill>
              <a:latin typeface="Arial"/>
              <a:ea typeface="Arial"/>
              <a:cs typeface="Arial"/>
              <a:sym typeface="Arial"/>
            </a:endParaRPr>
          </a:p>
        </p:txBody>
      </p:sp>
      <p:sp>
        <p:nvSpPr>
          <p:cNvPr id="313" name="Google Shape;313;p40"/>
          <p:cNvSpPr txBox="1"/>
          <p:nvPr/>
        </p:nvSpPr>
        <p:spPr>
          <a:xfrm>
            <a:off x="672309" y="1335806"/>
            <a:ext cx="8845764"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8. </a:t>
            </a:r>
            <a:r>
              <a:rPr b="1" i="0" lang="pt-BR" sz="2000" u="none" cap="none" strike="noStrike">
                <a:solidFill>
                  <a:srgbClr val="316E32"/>
                </a:solidFill>
                <a:latin typeface="Helvetica Neue"/>
                <a:ea typeface="Helvetica Neue"/>
                <a:cs typeface="Helvetica Neue"/>
                <a:sym typeface="Helvetica Neue"/>
                <a:extLst>
                  <a:ext uri="http://customooxmlschemas.google.com/">
                    <go:slidesCustomData xmlns:go="http://customooxmlschemas.google.com/" textRoundtripDataId="1"/>
                  </a:ext>
                </a:extLst>
              </a:rPr>
              <a:t>EVIDÊNCIAS CIENTÍFICAS DA APLICAÇÃO DOS ÓLEOS ESSENCIAIS NA  CICATRIZAÇÃO DE FERIDAS</a:t>
            </a:r>
            <a:endParaRPr b="0" i="0" sz="2000" u="none" cap="none" strike="noStrike">
              <a:solidFill>
                <a:srgbClr val="316E32"/>
              </a:solidFill>
              <a:latin typeface="Arial"/>
              <a:ea typeface="Arial"/>
              <a:cs typeface="Arial"/>
              <a:sym typeface="Arial"/>
            </a:endParaRPr>
          </a:p>
        </p:txBody>
      </p:sp>
      <p:sp>
        <p:nvSpPr>
          <p:cNvPr id="314" name="Google Shape;314;p40"/>
          <p:cNvSpPr txBox="1"/>
          <p:nvPr/>
        </p:nvSpPr>
        <p:spPr>
          <a:xfrm>
            <a:off x="856338" y="3634486"/>
            <a:ext cx="4724287" cy="2677616"/>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rgbClr val="316E32"/>
              </a:buClr>
              <a:buSzPts val="1600"/>
              <a:buFont typeface="Arial"/>
              <a:buChar char="•"/>
            </a:pPr>
            <a:r>
              <a:rPr b="0" i="1" lang="pt-BR" sz="1600" u="none" cap="none" strike="noStrike">
                <a:solidFill>
                  <a:schemeClr val="dk1"/>
                </a:solidFill>
                <a:latin typeface="Helvetica Neue"/>
                <a:ea typeface="Helvetica Neue"/>
                <a:cs typeface="Helvetica Neue"/>
                <a:sym typeface="Helvetica Neue"/>
              </a:rPr>
              <a:t>Citrus bergamia</a:t>
            </a:r>
            <a:r>
              <a:rPr b="0" i="0" lang="pt-BR" sz="1600" u="none" cap="none" strike="noStrike">
                <a:solidFill>
                  <a:schemeClr val="dk1"/>
                </a:solidFill>
                <a:latin typeface="Helvetica Neue"/>
                <a:ea typeface="Helvetica Neue"/>
                <a:cs typeface="Helvetica Neue"/>
                <a:sym typeface="Helvetica Neue"/>
              </a:rPr>
              <a:t> Risso et Poiteau</a:t>
            </a:r>
            <a:endParaRPr b="0" i="0" sz="1600" u="none" cap="none" strike="noStrike">
              <a:solidFill>
                <a:schemeClr val="dk1"/>
              </a:solidFill>
              <a:latin typeface="Helvetica Neue"/>
              <a:ea typeface="Helvetica Neue"/>
              <a:cs typeface="Helvetica Neue"/>
              <a:sym typeface="Helvetica Neue"/>
            </a:endParaRPr>
          </a:p>
          <a:p>
            <a:pPr indent="-285750" lvl="0" marL="285750" marR="0" rtl="0" algn="just">
              <a:lnSpc>
                <a:spcPct val="150000"/>
              </a:lnSpc>
              <a:spcBef>
                <a:spcPts val="0"/>
              </a:spcBef>
              <a:spcAft>
                <a:spcPts val="0"/>
              </a:spcAft>
              <a:buClr>
                <a:srgbClr val="316E32"/>
              </a:buClr>
              <a:buSzPts val="1600"/>
              <a:buFont typeface="Arial"/>
              <a:buChar char="•"/>
            </a:pPr>
            <a:r>
              <a:rPr b="0" i="1" lang="pt-BR" sz="1600" u="none" cap="none" strike="noStrike">
                <a:solidFill>
                  <a:schemeClr val="dk1"/>
                </a:solidFill>
                <a:latin typeface="Helvetica Neue"/>
                <a:ea typeface="Helvetica Neue"/>
                <a:cs typeface="Helvetica Neue"/>
                <a:sym typeface="Helvetica Neue"/>
              </a:rPr>
              <a:t>Melaleuca alternifolia</a:t>
            </a:r>
            <a:r>
              <a:rPr b="0" i="0" lang="pt-BR" sz="1600" u="none" cap="none" strike="noStrike">
                <a:solidFill>
                  <a:schemeClr val="dk1"/>
                </a:solidFill>
                <a:latin typeface="Helvetica Neue"/>
                <a:ea typeface="Helvetica Neue"/>
                <a:cs typeface="Helvetica Neue"/>
                <a:sym typeface="Helvetica Neue"/>
              </a:rPr>
              <a:t> (Maiden e Betch) Cheel</a:t>
            </a:r>
            <a:endParaRPr b="0" i="0" sz="1600" u="none" cap="none" strike="noStrike">
              <a:solidFill>
                <a:schemeClr val="dk1"/>
              </a:solidFill>
              <a:latin typeface="Helvetica Neue"/>
              <a:ea typeface="Helvetica Neue"/>
              <a:cs typeface="Helvetica Neue"/>
              <a:sym typeface="Helvetica Neue"/>
            </a:endParaRPr>
          </a:p>
          <a:p>
            <a:pPr indent="-285750" lvl="0" marL="285750" marR="0" rtl="0" algn="just">
              <a:lnSpc>
                <a:spcPct val="150000"/>
              </a:lnSpc>
              <a:spcBef>
                <a:spcPts val="0"/>
              </a:spcBef>
              <a:spcAft>
                <a:spcPts val="0"/>
              </a:spcAft>
              <a:buClr>
                <a:srgbClr val="316E32"/>
              </a:buClr>
              <a:buSzPts val="1600"/>
              <a:buFont typeface="Arial"/>
              <a:buChar char="•"/>
            </a:pPr>
            <a:r>
              <a:rPr b="0" i="1" lang="pt-BR" sz="1600" u="none" cap="none" strike="noStrike">
                <a:solidFill>
                  <a:schemeClr val="dk1"/>
                </a:solidFill>
                <a:latin typeface="Helvetica Neue"/>
                <a:ea typeface="Helvetica Neue"/>
                <a:cs typeface="Helvetica Neue"/>
                <a:sym typeface="Helvetica Neue"/>
              </a:rPr>
              <a:t>Rosmarinum officinalis</a:t>
            </a:r>
            <a:r>
              <a:rPr b="0" i="0" lang="pt-BR" sz="1600" u="none" cap="none" strike="noStrike">
                <a:solidFill>
                  <a:schemeClr val="dk1"/>
                </a:solidFill>
                <a:latin typeface="Helvetica Neue"/>
                <a:ea typeface="Helvetica Neue"/>
                <a:cs typeface="Helvetica Neue"/>
                <a:sym typeface="Helvetica Neue"/>
              </a:rPr>
              <a:t> L.</a:t>
            </a:r>
            <a:endParaRPr b="0" i="0" sz="14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316E32"/>
              </a:buClr>
              <a:buSzPts val="1600"/>
              <a:buFont typeface="Arial"/>
              <a:buChar char="•"/>
            </a:pPr>
            <a:r>
              <a:rPr b="0" i="1" lang="pt-BR" sz="1600" u="none" cap="none" strike="noStrike">
                <a:solidFill>
                  <a:schemeClr val="dk1"/>
                </a:solidFill>
                <a:latin typeface="Helvetica Neue"/>
                <a:ea typeface="Helvetica Neue"/>
                <a:cs typeface="Helvetica Neue"/>
                <a:sym typeface="Helvetica Neue"/>
              </a:rPr>
              <a:t>Lippia origanoide</a:t>
            </a:r>
            <a:r>
              <a:rPr b="0" i="0" lang="pt-BR" sz="1600" u="none" cap="none" strike="noStrike">
                <a:solidFill>
                  <a:schemeClr val="dk1"/>
                </a:solidFill>
                <a:latin typeface="Helvetica Neue"/>
                <a:ea typeface="Helvetica Neue"/>
                <a:cs typeface="Helvetica Neue"/>
                <a:sym typeface="Helvetica Neue"/>
              </a:rPr>
              <a:t>s Kunth</a:t>
            </a:r>
            <a:endParaRPr b="0" i="0" sz="1600" u="none" cap="none" strike="noStrike">
              <a:solidFill>
                <a:schemeClr val="dk1"/>
              </a:solidFill>
              <a:latin typeface="Helvetica Neue"/>
              <a:ea typeface="Helvetica Neue"/>
              <a:cs typeface="Helvetica Neue"/>
              <a:sym typeface="Helvetica Neue"/>
            </a:endParaRPr>
          </a:p>
          <a:p>
            <a:pPr indent="-285750" lvl="0" marL="285750" marR="0" rtl="0" algn="just">
              <a:lnSpc>
                <a:spcPct val="150000"/>
              </a:lnSpc>
              <a:spcBef>
                <a:spcPts val="0"/>
              </a:spcBef>
              <a:spcAft>
                <a:spcPts val="0"/>
              </a:spcAft>
              <a:buClr>
                <a:srgbClr val="316E32"/>
              </a:buClr>
              <a:buSzPts val="1600"/>
              <a:buFont typeface="Arial"/>
              <a:buChar char="•"/>
            </a:pPr>
            <a:r>
              <a:rPr b="0" i="1" lang="pt-BR" sz="1600" u="none" cap="none" strike="noStrike">
                <a:solidFill>
                  <a:schemeClr val="dk1"/>
                </a:solidFill>
                <a:latin typeface="Helvetica Neue"/>
                <a:ea typeface="Helvetica Neue"/>
                <a:cs typeface="Helvetica Neue"/>
                <a:sym typeface="Helvetica Neue"/>
              </a:rPr>
              <a:t>Copaifer</a:t>
            </a:r>
            <a:r>
              <a:rPr b="0" i="0" lang="pt-BR" sz="1600" u="none" cap="none" strike="noStrike">
                <a:solidFill>
                  <a:schemeClr val="dk1"/>
                </a:solidFill>
                <a:latin typeface="Helvetica Neue"/>
                <a:ea typeface="Helvetica Neue"/>
                <a:cs typeface="Helvetica Neue"/>
                <a:sym typeface="Helvetica Neue"/>
              </a:rPr>
              <a:t>a spp.</a:t>
            </a:r>
            <a:endParaRPr b="0" i="0" sz="14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316E32"/>
              </a:buClr>
              <a:buSzPts val="1600"/>
              <a:buFont typeface="Arial"/>
              <a:buChar char="•"/>
            </a:pPr>
            <a:r>
              <a:rPr b="0" i="1" lang="pt-BR" sz="1600" u="none" cap="none" strike="noStrike">
                <a:solidFill>
                  <a:schemeClr val="dk1"/>
                </a:solidFill>
                <a:latin typeface="Helvetica Neue"/>
                <a:ea typeface="Helvetica Neue"/>
                <a:cs typeface="Helvetica Neue"/>
                <a:sym typeface="Helvetica Neue"/>
              </a:rPr>
              <a:t>Schinus terebinthifoliu</a:t>
            </a:r>
            <a:r>
              <a:rPr b="0" i="0" lang="pt-BR" sz="1600" u="none" cap="none" strike="noStrike">
                <a:solidFill>
                  <a:schemeClr val="dk1"/>
                </a:solidFill>
                <a:latin typeface="Helvetica Neue"/>
                <a:ea typeface="Helvetica Neue"/>
                <a:cs typeface="Helvetica Neue"/>
                <a:sym typeface="Helvetica Neue"/>
              </a:rPr>
              <a:t>s Raddi.</a:t>
            </a:r>
            <a:endParaRPr b="0" i="0" sz="14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316E32"/>
              </a:buClr>
              <a:buSzPts val="1600"/>
              <a:buFont typeface="Arial"/>
              <a:buChar char="•"/>
            </a:pPr>
            <a:r>
              <a:rPr b="0" i="1" lang="pt-BR" sz="1600" u="none" cap="none" strike="noStrike">
                <a:solidFill>
                  <a:schemeClr val="dk1"/>
                </a:solidFill>
                <a:latin typeface="Helvetica Neue"/>
                <a:ea typeface="Helvetica Neue"/>
                <a:cs typeface="Helvetica Neue"/>
                <a:sym typeface="Helvetica Neue"/>
              </a:rPr>
              <a:t>Psidium guajava</a:t>
            </a:r>
            <a:r>
              <a:rPr b="0" i="0" lang="pt-BR" sz="1600" u="none" cap="none" strike="noStrike">
                <a:solidFill>
                  <a:schemeClr val="dk1"/>
                </a:solidFill>
                <a:latin typeface="Helvetica Neue"/>
                <a:ea typeface="Helvetica Neue"/>
                <a:cs typeface="Helvetica Neue"/>
                <a:sym typeface="Helvetica Neue"/>
              </a:rPr>
              <a:t> L.</a:t>
            </a:r>
            <a:endParaRPr b="0" i="0" sz="16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grpSp>
        <p:nvGrpSpPr>
          <p:cNvPr id="320" name="Google Shape;320;p41"/>
          <p:cNvGrpSpPr/>
          <p:nvPr/>
        </p:nvGrpSpPr>
        <p:grpSpPr>
          <a:xfrm flipH="1" rot="10800000">
            <a:off x="2173969" y="2442290"/>
            <a:ext cx="8130219" cy="3599979"/>
            <a:chOff x="6807200" y="3736138"/>
            <a:chExt cx="5622169" cy="2619691"/>
          </a:xfrm>
        </p:grpSpPr>
        <p:pic>
          <p:nvPicPr>
            <p:cNvPr id="321" name="Google Shape;321;p41"/>
            <p:cNvPicPr preferRelativeResize="0"/>
            <p:nvPr/>
          </p:nvPicPr>
          <p:blipFill rotWithShape="1">
            <a:blip r:embed="rId3">
              <a:alphaModFix/>
            </a:blip>
            <a:srcRect b="0" l="0" r="0" t="0"/>
            <a:stretch/>
          </p:blipFill>
          <p:spPr>
            <a:xfrm>
              <a:off x="9180656" y="3736138"/>
              <a:ext cx="3248713" cy="2619691"/>
            </a:xfrm>
            <a:prstGeom prst="rect">
              <a:avLst/>
            </a:prstGeom>
            <a:noFill/>
            <a:ln>
              <a:noFill/>
            </a:ln>
          </p:spPr>
        </p:pic>
        <p:pic>
          <p:nvPicPr>
            <p:cNvPr id="322" name="Google Shape;322;p41"/>
            <p:cNvPicPr preferRelativeResize="0"/>
            <p:nvPr/>
          </p:nvPicPr>
          <p:blipFill rotWithShape="1">
            <a:blip r:embed="rId3">
              <a:alphaModFix/>
            </a:blip>
            <a:srcRect b="0" l="0" r="0" t="0"/>
            <a:stretch/>
          </p:blipFill>
          <p:spPr>
            <a:xfrm>
              <a:off x="6807200" y="3736138"/>
              <a:ext cx="3248713" cy="2619691"/>
            </a:xfrm>
            <a:prstGeom prst="rect">
              <a:avLst/>
            </a:prstGeom>
            <a:noFill/>
            <a:ln>
              <a:noFill/>
            </a:ln>
          </p:spPr>
        </p:pic>
      </p:grpSp>
      <p:sp>
        <p:nvSpPr>
          <p:cNvPr id="323" name="Google Shape;323;p41"/>
          <p:cNvSpPr txBox="1"/>
          <p:nvPr/>
        </p:nvSpPr>
        <p:spPr>
          <a:xfrm>
            <a:off x="878114" y="1254713"/>
            <a:ext cx="10435771"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sp>
        <p:nvSpPr>
          <p:cNvPr id="324" name="Google Shape;324;p41"/>
          <p:cNvSpPr txBox="1"/>
          <p:nvPr/>
        </p:nvSpPr>
        <p:spPr>
          <a:xfrm>
            <a:off x="2939200" y="2815950"/>
            <a:ext cx="7365000" cy="29244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Font typeface="Arial"/>
              <a:buNone/>
            </a:pPr>
            <a:r>
              <a:rPr b="1" lang="pt-BR" sz="1600">
                <a:solidFill>
                  <a:schemeClr val="lt1"/>
                </a:solidFill>
                <a:latin typeface="Helvetica Neue"/>
                <a:ea typeface="Helvetica Neue"/>
                <a:cs typeface="Helvetica Neue"/>
                <a:sym typeface="Helvetica Neue"/>
              </a:rPr>
              <a:t>Selecionamos dois artigos científicos recentes sobre </a:t>
            </a:r>
            <a:endParaRPr b="1"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Font typeface="Arial"/>
              <a:buNone/>
            </a:pPr>
            <a:r>
              <a:rPr b="1" lang="pt-BR" sz="1600">
                <a:solidFill>
                  <a:schemeClr val="lt1"/>
                </a:solidFill>
                <a:latin typeface="Helvetica Neue"/>
                <a:ea typeface="Helvetica Neue"/>
                <a:cs typeface="Helvetica Neue"/>
                <a:sym typeface="Helvetica Neue"/>
              </a:rPr>
              <a:t>a aplicação dos OE no tratamento de feridas. O primeiro se refere </a:t>
            </a:r>
            <a:endParaRPr b="1"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Font typeface="Arial"/>
              <a:buNone/>
            </a:pPr>
            <a:r>
              <a:rPr b="1" lang="pt-BR" sz="1600">
                <a:solidFill>
                  <a:schemeClr val="lt1"/>
                </a:solidFill>
                <a:latin typeface="Helvetica Neue"/>
                <a:ea typeface="Helvetica Neue"/>
                <a:cs typeface="Helvetica Neue"/>
                <a:sym typeface="Helvetica Neue"/>
              </a:rPr>
              <a:t>à aplicabilidade da </a:t>
            </a:r>
            <a:r>
              <a:rPr b="1" i="1" lang="pt-BR" sz="1600">
                <a:solidFill>
                  <a:schemeClr val="lt1"/>
                </a:solidFill>
                <a:latin typeface="Helvetica Neue"/>
                <a:ea typeface="Helvetica Neue"/>
                <a:cs typeface="Helvetica Neue"/>
                <a:sym typeface="Helvetica Neue"/>
              </a:rPr>
              <a:t>Lavandula angustifólia </a:t>
            </a:r>
            <a:r>
              <a:rPr b="1" lang="pt-BR" sz="1600">
                <a:solidFill>
                  <a:schemeClr val="lt1"/>
                </a:solidFill>
                <a:latin typeface="Helvetica Neue"/>
                <a:ea typeface="Helvetica Neue"/>
                <a:cs typeface="Helvetica Neue"/>
                <a:sym typeface="Helvetica Neue"/>
              </a:rPr>
              <a:t>Mill. no tratamento de feridas.</a:t>
            </a:r>
            <a:endParaRPr b="1"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Font typeface="Arial"/>
              <a:buNone/>
            </a:pPr>
            <a:r>
              <a:rPr b="1" lang="pt-BR" sz="1600">
                <a:solidFill>
                  <a:schemeClr val="lt1"/>
                </a:solidFill>
                <a:latin typeface="Helvetica Neue"/>
                <a:ea typeface="Helvetica Neue"/>
                <a:cs typeface="Helvetica Neue"/>
                <a:sym typeface="Helvetica Neue"/>
              </a:rPr>
              <a:t>O segundo sobre a aplicação de OE no tratamento de feridas -  Revisão Integrativa Literatura. </a:t>
            </a:r>
            <a:endParaRPr b="1"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Font typeface="Arial"/>
              <a:buNone/>
            </a:pPr>
            <a:r>
              <a:rPr b="1" lang="pt-BR" sz="1600">
                <a:solidFill>
                  <a:schemeClr val="lt1"/>
                </a:solidFill>
                <a:latin typeface="Helvetica Neue"/>
                <a:ea typeface="Helvetica Neue"/>
                <a:cs typeface="Helvetica Neue"/>
                <a:sym typeface="Helvetica Neue"/>
              </a:rPr>
              <a:t>Nas referências bibliográficas, você também encontrará citações de artigos. </a:t>
            </a:r>
            <a:endParaRPr b="1"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Font typeface="Arial"/>
              <a:buNone/>
            </a:pPr>
            <a:r>
              <a:rPr b="1" lang="pt-BR" sz="1600">
                <a:solidFill>
                  <a:schemeClr val="lt1"/>
                </a:solidFill>
                <a:latin typeface="Helvetica Neue"/>
                <a:ea typeface="Helvetica Neue"/>
                <a:cs typeface="Helvetica Neue"/>
                <a:sym typeface="Helvetica Neue"/>
              </a:rPr>
              <a:t>A seguir um resumo desses dois artigos.</a:t>
            </a:r>
            <a:endParaRPr b="1" sz="1600">
              <a:solidFill>
                <a:schemeClr val="lt1"/>
              </a:solidFill>
              <a:latin typeface="Helvetica Neue"/>
              <a:ea typeface="Helvetica Neue"/>
              <a:cs typeface="Helvetica Neue"/>
              <a:sym typeface="Helvetica Neue"/>
            </a:endParaRPr>
          </a:p>
        </p:txBody>
      </p:sp>
      <p:sp>
        <p:nvSpPr>
          <p:cNvPr id="325" name="Google Shape;325;p41"/>
          <p:cNvSpPr txBox="1"/>
          <p:nvPr/>
        </p:nvSpPr>
        <p:spPr>
          <a:xfrm>
            <a:off x="672309" y="1335806"/>
            <a:ext cx="8845764"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8. EVIDÊNCIAS CIENTÍFICAS DA APLICAÇÃO DOS ÓLEOS ESSENCIAIS NA CICATRIZAÇÃO DE FERIDAS</a:t>
            </a:r>
            <a:endParaRPr b="0" i="0" sz="2000" u="none" cap="none" strike="noStrike">
              <a:solidFill>
                <a:srgbClr val="316E32"/>
              </a:solidFill>
              <a:latin typeface="Arial"/>
              <a:ea typeface="Arial"/>
              <a:cs typeface="Arial"/>
              <a:sym typeface="Arial"/>
            </a:endParaRPr>
          </a:p>
        </p:txBody>
      </p:sp>
      <p:pic>
        <p:nvPicPr>
          <p:cNvPr id="326" name="Google Shape;326;p41"/>
          <p:cNvPicPr preferRelativeResize="0"/>
          <p:nvPr/>
        </p:nvPicPr>
        <p:blipFill rotWithShape="1">
          <a:blip r:embed="rId4">
            <a:alphaModFix/>
          </a:blip>
          <a:srcRect b="0" l="0" r="0" t="0"/>
          <a:stretch/>
        </p:blipFill>
        <p:spPr>
          <a:xfrm>
            <a:off x="1593821" y="2815958"/>
            <a:ext cx="1160889" cy="116088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grpSp>
        <p:nvGrpSpPr>
          <p:cNvPr id="332" name="Google Shape;332;gf4d9cf0c5c_0_4"/>
          <p:cNvGrpSpPr/>
          <p:nvPr/>
        </p:nvGrpSpPr>
        <p:grpSpPr>
          <a:xfrm flipH="1" rot="10800000">
            <a:off x="2173968" y="2442185"/>
            <a:ext cx="8130219" cy="2519096"/>
            <a:chOff x="6807200" y="3736138"/>
            <a:chExt cx="5622169" cy="2619692"/>
          </a:xfrm>
        </p:grpSpPr>
        <p:pic>
          <p:nvPicPr>
            <p:cNvPr id="333" name="Google Shape;333;gf4d9cf0c5c_0_4"/>
            <p:cNvPicPr preferRelativeResize="0"/>
            <p:nvPr/>
          </p:nvPicPr>
          <p:blipFill rotWithShape="1">
            <a:blip r:embed="rId3">
              <a:alphaModFix/>
            </a:blip>
            <a:srcRect b="0" l="0" r="0" t="0"/>
            <a:stretch/>
          </p:blipFill>
          <p:spPr>
            <a:xfrm>
              <a:off x="9180656" y="3736138"/>
              <a:ext cx="3248713" cy="2619692"/>
            </a:xfrm>
            <a:prstGeom prst="rect">
              <a:avLst/>
            </a:prstGeom>
            <a:noFill/>
            <a:ln>
              <a:noFill/>
            </a:ln>
          </p:spPr>
        </p:pic>
        <p:pic>
          <p:nvPicPr>
            <p:cNvPr id="334" name="Google Shape;334;gf4d9cf0c5c_0_4"/>
            <p:cNvPicPr preferRelativeResize="0"/>
            <p:nvPr/>
          </p:nvPicPr>
          <p:blipFill rotWithShape="1">
            <a:blip r:embed="rId3">
              <a:alphaModFix/>
            </a:blip>
            <a:srcRect b="0" l="0" r="0" t="0"/>
            <a:stretch/>
          </p:blipFill>
          <p:spPr>
            <a:xfrm>
              <a:off x="6807200" y="3736138"/>
              <a:ext cx="3248713" cy="2619692"/>
            </a:xfrm>
            <a:prstGeom prst="rect">
              <a:avLst/>
            </a:prstGeom>
            <a:noFill/>
            <a:ln>
              <a:noFill/>
            </a:ln>
          </p:spPr>
        </p:pic>
      </p:grpSp>
      <p:sp>
        <p:nvSpPr>
          <p:cNvPr id="335" name="Google Shape;335;gf4d9cf0c5c_0_4"/>
          <p:cNvSpPr txBox="1"/>
          <p:nvPr/>
        </p:nvSpPr>
        <p:spPr>
          <a:xfrm>
            <a:off x="878114" y="1254713"/>
            <a:ext cx="10435800" cy="3387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sp>
        <p:nvSpPr>
          <p:cNvPr id="336" name="Google Shape;336;gf4d9cf0c5c_0_4"/>
          <p:cNvSpPr txBox="1"/>
          <p:nvPr/>
        </p:nvSpPr>
        <p:spPr>
          <a:xfrm>
            <a:off x="2948600" y="3039925"/>
            <a:ext cx="71223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chemeClr val="dk1"/>
              </a:buClr>
              <a:buFont typeface="Arial"/>
              <a:buNone/>
            </a:pPr>
            <a:r>
              <a:rPr b="1" lang="pt-BR" sz="1600">
                <a:solidFill>
                  <a:schemeClr val="lt1"/>
                </a:solidFill>
                <a:latin typeface="Helvetica Neue"/>
                <a:ea typeface="Helvetica Neue"/>
                <a:cs typeface="Helvetica Neue"/>
                <a:sym typeface="Helvetica Neue"/>
              </a:rPr>
              <a:t>Caso você ainda não conheça, clique abaixo nos Mapas de Evidência - Efetividade Clínica da Aromaterapia, disponível em:</a:t>
            </a:r>
            <a:endParaRPr b="1" sz="1600">
              <a:solidFill>
                <a:schemeClr val="lt1"/>
              </a:solidFill>
              <a:latin typeface="Helvetica Neue"/>
              <a:ea typeface="Helvetica Neue"/>
              <a:cs typeface="Helvetica Neue"/>
              <a:sym typeface="Helvetica Neue"/>
            </a:endParaRPr>
          </a:p>
          <a:p>
            <a:pPr indent="0" lvl="0" marL="0" marR="0" rtl="0" algn="l">
              <a:lnSpc>
                <a:spcPct val="200000"/>
              </a:lnSpc>
              <a:spcBef>
                <a:spcPts val="0"/>
              </a:spcBef>
              <a:spcAft>
                <a:spcPts val="0"/>
              </a:spcAft>
              <a:buClr>
                <a:schemeClr val="dk1"/>
              </a:buClr>
              <a:buFont typeface="Arial"/>
              <a:buNone/>
            </a:pPr>
            <a:r>
              <a:rPr b="1" lang="pt-BR" sz="1600">
                <a:solidFill>
                  <a:schemeClr val="lt1"/>
                </a:solidFill>
                <a:uFill>
                  <a:noFill/>
                </a:uFill>
                <a:latin typeface="Helvetica Neue"/>
                <a:ea typeface="Helvetica Neue"/>
                <a:cs typeface="Helvetica Neue"/>
                <a:sym typeface="Helvetica Neue"/>
                <a:hlinkClick r:id="rId4">
                  <a:extLst>
                    <a:ext uri="{A12FA001-AC4F-418D-AE19-62706E023703}">
                      <ahyp:hlinkClr val="tx"/>
                    </a:ext>
                  </a:extLst>
                </a:hlinkClick>
              </a:rPr>
              <a:t>https://mtci.bvsalud.org/pt/mapas-de-evidencia-2</a:t>
            </a:r>
            <a:r>
              <a:rPr lang="pt-BR" sz="1050">
                <a:solidFill>
                  <a:srgbClr val="1A73E8"/>
                </a:solidFill>
                <a:highlight>
                  <a:srgbClr val="FFFFFF"/>
                </a:highlight>
                <a:uFill>
                  <a:noFill/>
                </a:uFill>
                <a:latin typeface="Roboto"/>
                <a:ea typeface="Roboto"/>
                <a:cs typeface="Roboto"/>
                <a:sym typeface="Roboto"/>
                <a:hlinkClick r:id="rId5">
                  <a:extLst>
                    <a:ext uri="{A12FA001-AC4F-418D-AE19-62706E023703}">
                      <ahyp:hlinkClr val="tx"/>
                    </a:ext>
                  </a:extLst>
                </a:hlinkClick>
              </a:rPr>
              <a:t>/</a:t>
            </a:r>
            <a:endParaRPr b="1" sz="1600">
              <a:solidFill>
                <a:schemeClr val="lt1"/>
              </a:solidFill>
              <a:latin typeface="Helvetica Neue"/>
              <a:ea typeface="Helvetica Neue"/>
              <a:cs typeface="Helvetica Neue"/>
              <a:sym typeface="Helvetica Neue"/>
            </a:endParaRPr>
          </a:p>
        </p:txBody>
      </p:sp>
      <p:sp>
        <p:nvSpPr>
          <p:cNvPr id="337" name="Google Shape;337;gf4d9cf0c5c_0_4"/>
          <p:cNvSpPr txBox="1"/>
          <p:nvPr/>
        </p:nvSpPr>
        <p:spPr>
          <a:xfrm>
            <a:off x="672309" y="1335806"/>
            <a:ext cx="8845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8. EVIDÊNCIAS CIENTÍFICAS DA APLICAÇÃO DOS ÓLEOS ESSENCIAIS NA CICATRIZAÇÃO DE FERIDAS</a:t>
            </a:r>
            <a:endParaRPr b="0" i="0" sz="2000" u="none" cap="none" strike="noStrike">
              <a:solidFill>
                <a:srgbClr val="316E32"/>
              </a:solidFill>
              <a:latin typeface="Arial"/>
              <a:ea typeface="Arial"/>
              <a:cs typeface="Arial"/>
              <a:sym typeface="Arial"/>
            </a:endParaRPr>
          </a:p>
        </p:txBody>
      </p:sp>
      <p:pic>
        <p:nvPicPr>
          <p:cNvPr id="338" name="Google Shape;338;gf4d9cf0c5c_0_4"/>
          <p:cNvPicPr preferRelativeResize="0"/>
          <p:nvPr/>
        </p:nvPicPr>
        <p:blipFill rotWithShape="1">
          <a:blip r:embed="rId6">
            <a:alphaModFix/>
          </a:blip>
          <a:srcRect b="0" l="0" r="0" t="0"/>
          <a:stretch/>
        </p:blipFill>
        <p:spPr>
          <a:xfrm>
            <a:off x="1593821" y="2815958"/>
            <a:ext cx="1160889" cy="116088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5"/>
          <p:cNvSpPr txBox="1"/>
          <p:nvPr/>
        </p:nvSpPr>
        <p:spPr>
          <a:xfrm>
            <a:off x="641870" y="2047645"/>
            <a:ext cx="5454000" cy="29244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rPr>
              <a:t>Nesta aula, daremos enfoque em alguns óleos essenciais (OEs) presentes no metabolismo secundário de muitas espécies vegetais. Abordaremos a indicação de alguns desses óleos essenciais com aplicabilidade no tratamento de feridas, bem como as precauções e cuidados a serem seguidos para o uso racional e a obtenção máxima e segura de seus potenciais terapêuticos, assim como as pesquisas científicas já realizadas sobre a temática.</a:t>
            </a:r>
            <a:endParaRPr b="0" i="0" sz="1600" u="none" cap="none" strike="noStrike">
              <a:solidFill>
                <a:srgbClr val="000000"/>
              </a:solidFill>
              <a:latin typeface="Arial"/>
              <a:ea typeface="Arial"/>
              <a:cs typeface="Arial"/>
              <a:sym typeface="Arial"/>
            </a:endParaRPr>
          </a:p>
        </p:txBody>
      </p:sp>
      <p:sp>
        <p:nvSpPr>
          <p:cNvPr id="42" name="Google Shape;42;p5"/>
          <p:cNvSpPr txBox="1"/>
          <p:nvPr/>
        </p:nvSpPr>
        <p:spPr>
          <a:xfrm>
            <a:off x="641870" y="1373101"/>
            <a:ext cx="2732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3. INTRODUÇÃO </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2"/>
          <p:cNvPicPr preferRelativeResize="0"/>
          <p:nvPr/>
        </p:nvPicPr>
        <p:blipFill rotWithShape="1">
          <a:blip r:embed="rId3">
            <a:alphaModFix/>
          </a:blip>
          <a:srcRect b="0" l="0" r="0" t="0"/>
          <a:stretch/>
        </p:blipFill>
        <p:spPr>
          <a:xfrm>
            <a:off x="787400" y="5111257"/>
            <a:ext cx="10874397" cy="1268680"/>
          </a:xfrm>
          <a:prstGeom prst="rect">
            <a:avLst/>
          </a:prstGeom>
          <a:noFill/>
          <a:ln>
            <a:noFill/>
          </a:ln>
        </p:spPr>
      </p:pic>
      <p:sp>
        <p:nvSpPr>
          <p:cNvPr id="345" name="Google Shape;345;p42"/>
          <p:cNvSpPr txBox="1"/>
          <p:nvPr/>
        </p:nvSpPr>
        <p:spPr>
          <a:xfrm>
            <a:off x="688997" y="1839195"/>
            <a:ext cx="10972800" cy="29244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Este estudo teve por objetivo identificar o uso de óleos essenciais no tratamento de feridas. Todos os onze estudos publicados entre 2012 e 2017, incluídos nesta revisão, analisaram a efetividade cicatrizante dos OE e utilizaram roedores como modelos animais. No entanto, sete mencionaram apenas a ação cicatrizante de diferente OE, dois abordaram o efeito anti-inflamatório, um analisou o poder anti-inflamatório e microbiano e um destacou as propriedades antinociceptiva e antimicrobiana. A coleta de dados ocorreu entre maio e junho de 2019. Os autores relatam que a revisão constatou o uso dos óleos essenciais como alternativa terapêutica efetiva e de baixo custo para o tratamento de lesões cutâneas, indicando, no entanto, ser necessário embasamento científico para ampliação da prática de forma segura e eficaz. </a:t>
            </a:r>
            <a:endParaRPr b="0" i="0" sz="1400" u="none" cap="none" strike="noStrike">
              <a:solidFill>
                <a:srgbClr val="000000"/>
              </a:solidFill>
              <a:latin typeface="Arial"/>
              <a:ea typeface="Arial"/>
              <a:cs typeface="Arial"/>
              <a:sym typeface="Arial"/>
            </a:endParaRPr>
          </a:p>
        </p:txBody>
      </p:sp>
      <p:sp>
        <p:nvSpPr>
          <p:cNvPr id="346" name="Google Shape;346;p42"/>
          <p:cNvSpPr/>
          <p:nvPr/>
        </p:nvSpPr>
        <p:spPr>
          <a:xfrm>
            <a:off x="594194" y="1199526"/>
            <a:ext cx="10392600" cy="553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9. O USO DOS ÓLEOS ESSENCIAIS NA CICATRIZAÇÃO DE FERIDAS </a:t>
            </a:r>
            <a:endParaRPr b="0" i="0" sz="2000" u="none" cap="none" strike="noStrike">
              <a:solidFill>
                <a:srgbClr val="316E32"/>
              </a:solidFill>
              <a:latin typeface="Arial"/>
              <a:ea typeface="Arial"/>
              <a:cs typeface="Arial"/>
              <a:sym typeface="Arial"/>
            </a:endParaRPr>
          </a:p>
        </p:txBody>
      </p:sp>
      <p:sp>
        <p:nvSpPr>
          <p:cNvPr id="347" name="Google Shape;347;p42"/>
          <p:cNvSpPr txBox="1"/>
          <p:nvPr/>
        </p:nvSpPr>
        <p:spPr>
          <a:xfrm>
            <a:off x="1146625" y="5152625"/>
            <a:ext cx="9611700" cy="120028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SA, A. L. F.; PAZ, J. C.; BARROSO, K. S. N. et al. </a:t>
            </a:r>
            <a:r>
              <a:rPr b="1" i="0" lang="pt-BR" sz="1600" u="sng" cap="none" strike="noStrike">
                <a:solidFill>
                  <a:schemeClr val="lt1"/>
                </a:solidFill>
                <a:latin typeface="Helvetica Neue"/>
                <a:ea typeface="Helvetica Neue"/>
                <a:cs typeface="Helvetica Neue"/>
                <a:sym typeface="Helvetica Neue"/>
              </a:rPr>
              <a:t>O uso dos óleos essenciais na cicatrização </a:t>
            </a:r>
            <a:endParaRPr/>
          </a:p>
          <a:p>
            <a:pPr indent="0" lvl="0" marL="0" marR="0" rtl="0" algn="l">
              <a:lnSpc>
                <a:spcPct val="150000"/>
              </a:lnSpc>
              <a:spcBef>
                <a:spcPts val="0"/>
              </a:spcBef>
              <a:spcAft>
                <a:spcPts val="0"/>
              </a:spcAft>
              <a:buClr>
                <a:srgbClr val="000000"/>
              </a:buClr>
              <a:buSzPts val="1600"/>
              <a:buFont typeface="Arial"/>
              <a:buNone/>
            </a:pPr>
            <a:r>
              <a:rPr b="1" i="0" lang="pt-BR" sz="1600" u="sng" cap="none" strike="noStrike">
                <a:solidFill>
                  <a:schemeClr val="lt1"/>
                </a:solidFill>
                <a:latin typeface="Helvetica Neue"/>
                <a:ea typeface="Helvetica Neue"/>
                <a:cs typeface="Helvetica Neue"/>
                <a:sym typeface="Helvetica Neue"/>
              </a:rPr>
              <a:t>de feridas</a:t>
            </a:r>
            <a:r>
              <a:rPr b="1" i="0" lang="pt-BR" sz="1600" u="none" cap="none" strike="noStrike">
                <a:solidFill>
                  <a:schemeClr val="lt1"/>
                </a:solidFill>
                <a:latin typeface="Helvetica Neue"/>
                <a:ea typeface="Helvetica Neue"/>
                <a:cs typeface="Helvetica Neue"/>
                <a:sym typeface="Helvetica Neue"/>
              </a:rPr>
              <a:t>. Saúde Coletiva (Barueri), v. 10, p. 2064-279, 2020.  Meio de divulgação: Digital;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Série: 52; ISSN/ISBN: 18063365.</a:t>
            </a:r>
            <a:endParaRPr b="0" i="0" sz="1400" u="none" cap="none" strike="noStrike">
              <a:solidFill>
                <a:srgbClr val="000000"/>
              </a:solidFill>
              <a:latin typeface="Arial"/>
              <a:ea typeface="Arial"/>
              <a:cs typeface="Arial"/>
              <a:sym typeface="Arial"/>
            </a:endParaRPr>
          </a:p>
        </p:txBody>
      </p:sp>
      <p:pic>
        <p:nvPicPr>
          <p:cNvPr id="348" name="Google Shape;348;p42"/>
          <p:cNvPicPr preferRelativeResize="0"/>
          <p:nvPr/>
        </p:nvPicPr>
        <p:blipFill rotWithShape="1">
          <a:blip r:embed="rId4">
            <a:alphaModFix/>
          </a:blip>
          <a:srcRect b="0" l="0" r="0" t="0"/>
          <a:stretch/>
        </p:blipFill>
        <p:spPr>
          <a:xfrm>
            <a:off x="10342114" y="4572180"/>
            <a:ext cx="1160889" cy="116088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3"/>
          <p:cNvSpPr txBox="1"/>
          <p:nvPr/>
        </p:nvSpPr>
        <p:spPr>
          <a:xfrm>
            <a:off x="640525" y="2291117"/>
            <a:ext cx="5995500" cy="4032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A pesquisa “Os efeitos do óleo essencial de lavanda no tratamento de feridas” resultou em 36 estudos pesquisados, dos quais 20 foram selecionados, com o objetivo de identificar os efeitos terapêuticos no tratamento de feridas da </a:t>
            </a:r>
            <a:r>
              <a:rPr i="1" lang="pt-BR" sz="1600">
                <a:solidFill>
                  <a:schemeClr val="dk1"/>
                </a:solidFill>
                <a:latin typeface="Helvetica Neue"/>
                <a:ea typeface="Helvetica Neue"/>
                <a:cs typeface="Helvetica Neue"/>
                <a:sym typeface="Helvetica Neue"/>
              </a:rPr>
              <a:t>Lavandula angustifólia</a:t>
            </a:r>
            <a:r>
              <a:rPr lang="pt-BR" sz="1600">
                <a:solidFill>
                  <a:schemeClr val="dk1"/>
                </a:solidFill>
                <a:latin typeface="Helvetica Neue"/>
                <a:ea typeface="Helvetica Neue"/>
                <a:cs typeface="Helvetica Neue"/>
                <a:sym typeface="Helvetica Neue"/>
              </a:rPr>
              <a:t> Mill. Deste conjunto, sete são ensaios clínicos em humanos, cinco em animais, dois in vitro e seis sobre análises realizadas anteriormente.</a:t>
            </a:r>
            <a:endParaRPr sz="16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Clr>
                <a:schemeClr val="dk1"/>
              </a:buClr>
              <a:buFont typeface="Arial"/>
              <a:buNone/>
            </a:pPr>
            <a:r>
              <a:t/>
            </a:r>
            <a:endParaRPr sz="16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A coleta de dados ocorreu de junho 2018 a março 2019 visando  identificar artigos relacionados ao óleo essencial de Lavanda e o seu efeito na cicatrização de feridas. </a:t>
            </a:r>
            <a:endParaRPr sz="1600">
              <a:solidFill>
                <a:schemeClr val="dk1"/>
              </a:solidFill>
              <a:latin typeface="Helvetica Neue"/>
              <a:ea typeface="Helvetica Neue"/>
              <a:cs typeface="Helvetica Neue"/>
              <a:sym typeface="Helvetica Neue"/>
            </a:endParaRPr>
          </a:p>
        </p:txBody>
      </p:sp>
      <p:sp>
        <p:nvSpPr>
          <p:cNvPr id="355" name="Google Shape;355;p43"/>
          <p:cNvSpPr/>
          <p:nvPr/>
        </p:nvSpPr>
        <p:spPr>
          <a:xfrm>
            <a:off x="640525" y="1211859"/>
            <a:ext cx="10784700" cy="553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9.1. ARTIGO REVISÃO INTEGRATIVA LITERATURA</a:t>
            </a:r>
            <a:endParaRPr/>
          </a:p>
        </p:txBody>
      </p:sp>
      <p:pic>
        <p:nvPicPr>
          <p:cNvPr id="356" name="Google Shape;356;p43"/>
          <p:cNvPicPr preferRelativeResize="0"/>
          <p:nvPr/>
        </p:nvPicPr>
        <p:blipFill rotWithShape="1">
          <a:blip r:embed="rId3">
            <a:alphaModFix/>
          </a:blip>
          <a:srcRect b="0" l="0" r="0" t="0"/>
          <a:stretch/>
        </p:blipFill>
        <p:spPr>
          <a:xfrm>
            <a:off x="7027738" y="2501982"/>
            <a:ext cx="4635963" cy="3090642"/>
          </a:xfrm>
          <a:prstGeom prst="rect">
            <a:avLst/>
          </a:prstGeom>
          <a:noFill/>
          <a:ln>
            <a:noFill/>
          </a:ln>
        </p:spPr>
      </p:pic>
      <p:sp>
        <p:nvSpPr>
          <p:cNvPr id="357" name="Google Shape;357;p43"/>
          <p:cNvSpPr txBox="1"/>
          <p:nvPr/>
        </p:nvSpPr>
        <p:spPr>
          <a:xfrm>
            <a:off x="7027737" y="5592624"/>
            <a:ext cx="4635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200" u="none" cap="none" strike="noStrike">
                <a:solidFill>
                  <a:srgbClr val="191B26"/>
                </a:solidFill>
                <a:latin typeface="Helvetica Neue"/>
                <a:ea typeface="Helvetica Neue"/>
                <a:cs typeface="Helvetica Neue"/>
                <a:sym typeface="Helvetica Neue"/>
              </a:rPr>
              <a:t>Imagem: campo de lavandas</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b="0" i="0" lang="pt-BR" sz="1200" u="none" cap="none" strike="noStrike">
                <a:solidFill>
                  <a:srgbClr val="191B26"/>
                </a:solidFill>
                <a:latin typeface="Helvetica Neue"/>
                <a:ea typeface="Helvetica Neue"/>
                <a:cs typeface="Helvetica Neue"/>
                <a:sym typeface="Helvetica Neue"/>
              </a:rPr>
              <a:t>Fonte:  </a:t>
            </a:r>
            <a:r>
              <a:rPr b="0" i="0" lang="pt-BR" sz="1200" u="none" cap="none" strike="noStrike">
                <a:solidFill>
                  <a:srgbClr val="191B26"/>
                </a:solidFill>
                <a:latin typeface="Arial"/>
                <a:ea typeface="Arial"/>
                <a:cs typeface="Arial"/>
                <a:sym typeface="Arial"/>
              </a:rPr>
              <a:t>Hans Braxmeier por Pixabay</a:t>
            </a:r>
            <a:r>
              <a:rPr b="0" i="0" lang="pt-BR" sz="1200" u="none" cap="none" strike="noStrike">
                <a:solidFill>
                  <a:srgbClr val="191B26"/>
                </a:solidFill>
                <a:highlight>
                  <a:srgbClr val="FFFFFF"/>
                </a:highlight>
                <a:latin typeface="Arial"/>
                <a:ea typeface="Arial"/>
                <a:cs typeface="Arial"/>
                <a:sym typeface="Arial"/>
              </a:rPr>
              <a:t> </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4"/>
          <p:cNvSpPr txBox="1"/>
          <p:nvPr/>
        </p:nvSpPr>
        <p:spPr>
          <a:xfrm>
            <a:off x="1057912" y="2234650"/>
            <a:ext cx="10076100" cy="18162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Os artigos pesquisados demonstraram uma taxa mais rápida de cicatrização de feridas, bem como o aumento tanto da expressão de colágeno quanto da atividade de proteínas envolvidas no processo de remodelação de tecidos em feridas tratadas com óleo essencial de </a:t>
            </a:r>
            <a:r>
              <a:rPr b="0" i="1" lang="pt-BR" sz="1600" u="none" cap="none" strike="noStrike">
                <a:solidFill>
                  <a:schemeClr val="dk1"/>
                </a:solidFill>
                <a:latin typeface="Helvetica Neue"/>
                <a:ea typeface="Helvetica Neue"/>
                <a:cs typeface="Helvetica Neue"/>
                <a:sym typeface="Helvetica Neue"/>
              </a:rPr>
              <a:t>Lavandula </a:t>
            </a:r>
            <a:r>
              <a:rPr i="1" lang="pt-BR" sz="1600">
                <a:solidFill>
                  <a:schemeClr val="dk1"/>
                </a:solidFill>
                <a:latin typeface="Helvetica Neue"/>
                <a:ea typeface="Helvetica Neue"/>
                <a:cs typeface="Helvetica Neue"/>
                <a:sym typeface="Helvetica Neue"/>
              </a:rPr>
              <a:t>angustifolia</a:t>
            </a:r>
            <a:r>
              <a:rPr b="0" i="0" lang="pt-BR" sz="1600" u="none" cap="none" strike="noStrike">
                <a:solidFill>
                  <a:schemeClr val="dk1"/>
                </a:solidFill>
                <a:latin typeface="Helvetica Neue"/>
                <a:ea typeface="Helvetica Neue"/>
                <a:cs typeface="Helvetica Neue"/>
                <a:sym typeface="Helvetica Neue"/>
              </a:rPr>
              <a:t> Mill. O objetivo foi apresentar a literatura científica sobre óleo essencial de lavanda terapêutica, para expandir o repertório atual de opções econômicas de cicatrização de feridas disponíveis para médicos e pacientes. </a:t>
            </a:r>
            <a:endParaRPr b="0" i="0" sz="1400" u="none" cap="none" strike="noStrike">
              <a:solidFill>
                <a:srgbClr val="000000"/>
              </a:solidFill>
              <a:latin typeface="Arial"/>
              <a:ea typeface="Arial"/>
              <a:cs typeface="Arial"/>
              <a:sym typeface="Arial"/>
            </a:endParaRPr>
          </a:p>
        </p:txBody>
      </p:sp>
      <p:sp>
        <p:nvSpPr>
          <p:cNvPr id="364" name="Google Shape;364;p44"/>
          <p:cNvSpPr/>
          <p:nvPr/>
        </p:nvSpPr>
        <p:spPr>
          <a:xfrm>
            <a:off x="640525" y="1211859"/>
            <a:ext cx="10784700" cy="553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9.1. ARTIGO REVISÃO INTEGRATIVA LITERATURA</a:t>
            </a:r>
            <a:endParaRPr/>
          </a:p>
        </p:txBody>
      </p:sp>
      <p:pic>
        <p:nvPicPr>
          <p:cNvPr descr="Flor cor de rosa&#10;&#10;Descrição gerada automaticamente" id="365" name="Google Shape;365;p44"/>
          <p:cNvPicPr preferRelativeResize="0"/>
          <p:nvPr/>
        </p:nvPicPr>
        <p:blipFill rotWithShape="1">
          <a:blip r:embed="rId3">
            <a:alphaModFix/>
          </a:blip>
          <a:srcRect b="0" l="0" r="0" t="0"/>
          <a:stretch/>
        </p:blipFill>
        <p:spPr>
          <a:xfrm rot="-989505">
            <a:off x="7013875" y="4624375"/>
            <a:ext cx="4272323" cy="1598700"/>
          </a:xfrm>
          <a:prstGeom prst="rect">
            <a:avLst/>
          </a:prstGeom>
          <a:noFill/>
          <a:ln>
            <a:noFill/>
          </a:ln>
          <a:effectLst>
            <a:outerShdw blurRad="76200" kx="-1200090" rotWithShape="0" algn="bl" sy="23000">
              <a:srgbClr val="000000">
                <a:alpha val="2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9"/>
          <p:cNvPicPr preferRelativeResize="0"/>
          <p:nvPr/>
        </p:nvPicPr>
        <p:blipFill rotWithShape="1">
          <a:blip r:embed="rId3">
            <a:alphaModFix/>
          </a:blip>
          <a:srcRect b="0" l="0" r="0" t="0"/>
          <a:stretch/>
        </p:blipFill>
        <p:spPr>
          <a:xfrm>
            <a:off x="1057911" y="4312798"/>
            <a:ext cx="10076175" cy="1268680"/>
          </a:xfrm>
          <a:prstGeom prst="rect">
            <a:avLst/>
          </a:prstGeom>
          <a:noFill/>
          <a:ln>
            <a:noFill/>
          </a:ln>
        </p:spPr>
      </p:pic>
      <p:sp>
        <p:nvSpPr>
          <p:cNvPr id="372" name="Google Shape;372;p9"/>
          <p:cNvSpPr txBox="1"/>
          <p:nvPr/>
        </p:nvSpPr>
        <p:spPr>
          <a:xfrm>
            <a:off x="1057911" y="2234650"/>
            <a:ext cx="10076100" cy="1446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Os autores concluem que esse óleo essencial tem potencial terapêutico benefício para a cicatrização de feridas, indicando que outros estudos sobre a padronização da composição química e outros ensaios clínicos em humanos de alta qualidade são necessários para avaliar ainda mais a segurança e a eficácia do óleo essencial de lavanda na prática clínica.</a:t>
            </a:r>
            <a:endParaRPr b="0" i="0" sz="1400" u="none" cap="none" strike="noStrike">
              <a:solidFill>
                <a:srgbClr val="000000"/>
              </a:solidFill>
              <a:latin typeface="Arial"/>
              <a:ea typeface="Arial"/>
              <a:cs typeface="Arial"/>
              <a:sym typeface="Arial"/>
            </a:endParaRPr>
          </a:p>
        </p:txBody>
      </p:sp>
      <p:sp>
        <p:nvSpPr>
          <p:cNvPr id="373" name="Google Shape;373;p9"/>
          <p:cNvSpPr txBox="1"/>
          <p:nvPr/>
        </p:nvSpPr>
        <p:spPr>
          <a:xfrm>
            <a:off x="1324938" y="4338436"/>
            <a:ext cx="8948882" cy="120028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SAMUELSON, R; LOBL, M.; HIGGINS, S.; CLAREY, D.; WYSONG, A. - </a:t>
            </a:r>
            <a:r>
              <a:rPr b="1" i="0" lang="pt-BR" sz="1600" u="sng" cap="none" strike="noStrike">
                <a:solidFill>
                  <a:schemeClr val="lt1"/>
                </a:solidFill>
                <a:latin typeface="Helvetica Neue"/>
                <a:ea typeface="Helvetica Neue"/>
                <a:cs typeface="Helvetica Neue"/>
                <a:sym typeface="Helvetica Neue"/>
              </a:rPr>
              <a:t>The Effects of Lavander Essential OIl on Wound Healing</a:t>
            </a:r>
            <a:r>
              <a:rPr b="1" i="0" lang="pt-BR" sz="1600" u="none" cap="none" strike="noStrike">
                <a:solidFill>
                  <a:schemeClr val="lt1"/>
                </a:solidFill>
                <a:latin typeface="Helvetica Neue"/>
                <a:ea typeface="Helvetica Neue"/>
                <a:cs typeface="Helvetica Neue"/>
                <a:sym typeface="Helvetica Neue"/>
              </a:rPr>
              <a:t>: A Review of the Current Evidence.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The Journal os Alternative and Complementary Medicine. DOI – 10.1089/acm 2019.0286.</a:t>
            </a:r>
            <a:endParaRPr b="1" i="0" sz="1600" u="none" cap="none" strike="noStrike">
              <a:solidFill>
                <a:schemeClr val="lt1"/>
              </a:solidFill>
              <a:latin typeface="Helvetica Neue"/>
              <a:ea typeface="Helvetica Neue"/>
              <a:cs typeface="Helvetica Neue"/>
              <a:sym typeface="Helvetica Neue"/>
            </a:endParaRPr>
          </a:p>
        </p:txBody>
      </p:sp>
      <p:sp>
        <p:nvSpPr>
          <p:cNvPr id="374" name="Google Shape;374;p9"/>
          <p:cNvSpPr/>
          <p:nvPr/>
        </p:nvSpPr>
        <p:spPr>
          <a:xfrm>
            <a:off x="640525" y="1211859"/>
            <a:ext cx="10784700" cy="553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9.1. ARTIGO REVISÃO INTEGRATIVA LITERATURA</a:t>
            </a:r>
            <a:endParaRPr/>
          </a:p>
        </p:txBody>
      </p:sp>
      <p:pic>
        <p:nvPicPr>
          <p:cNvPr id="375" name="Google Shape;375;p9"/>
          <p:cNvPicPr preferRelativeResize="0"/>
          <p:nvPr/>
        </p:nvPicPr>
        <p:blipFill rotWithShape="1">
          <a:blip r:embed="rId4">
            <a:alphaModFix/>
          </a:blip>
          <a:srcRect b="0" l="0" r="0" t="0"/>
          <a:stretch/>
        </p:blipFill>
        <p:spPr>
          <a:xfrm>
            <a:off x="9706173" y="3773721"/>
            <a:ext cx="1160889" cy="116088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gb6f432d3f7_0_125"/>
          <p:cNvPicPr preferRelativeResize="0"/>
          <p:nvPr/>
        </p:nvPicPr>
        <p:blipFill rotWithShape="1">
          <a:blip r:embed="rId3">
            <a:alphaModFix/>
          </a:blip>
          <a:srcRect b="0" l="0" r="0" t="0"/>
          <a:stretch/>
        </p:blipFill>
        <p:spPr>
          <a:xfrm>
            <a:off x="554946" y="2800082"/>
            <a:ext cx="5114925" cy="2971800"/>
          </a:xfrm>
          <a:prstGeom prst="rect">
            <a:avLst/>
          </a:prstGeom>
          <a:noFill/>
          <a:ln>
            <a:noFill/>
          </a:ln>
        </p:spPr>
      </p:pic>
      <p:pic>
        <p:nvPicPr>
          <p:cNvPr id="382" name="Google Shape;382;gb6f432d3f7_0_125"/>
          <p:cNvPicPr preferRelativeResize="0"/>
          <p:nvPr/>
        </p:nvPicPr>
        <p:blipFill rotWithShape="1">
          <a:blip r:embed="rId4">
            <a:alphaModFix/>
          </a:blip>
          <a:srcRect b="0" l="0" r="0" t="0"/>
          <a:stretch/>
        </p:blipFill>
        <p:spPr>
          <a:xfrm>
            <a:off x="6826832" y="5526501"/>
            <a:ext cx="490763" cy="490763"/>
          </a:xfrm>
          <a:prstGeom prst="rect">
            <a:avLst/>
          </a:prstGeom>
          <a:noFill/>
          <a:ln>
            <a:noFill/>
          </a:ln>
        </p:spPr>
      </p:pic>
      <p:pic>
        <p:nvPicPr>
          <p:cNvPr id="383" name="Google Shape;383;gb6f432d3f7_0_125"/>
          <p:cNvPicPr preferRelativeResize="0"/>
          <p:nvPr/>
        </p:nvPicPr>
        <p:blipFill rotWithShape="1">
          <a:blip r:embed="rId5">
            <a:alphaModFix/>
          </a:blip>
          <a:srcRect b="0" l="0" r="0" t="0"/>
          <a:stretch/>
        </p:blipFill>
        <p:spPr>
          <a:xfrm>
            <a:off x="554946" y="1495478"/>
            <a:ext cx="2695747" cy="962571"/>
          </a:xfrm>
          <a:prstGeom prst="rect">
            <a:avLst/>
          </a:prstGeom>
          <a:noFill/>
          <a:ln>
            <a:noFill/>
          </a:ln>
        </p:spPr>
      </p:pic>
      <p:sp>
        <p:nvSpPr>
          <p:cNvPr id="384" name="Google Shape;384;gb6f432d3f7_0_125"/>
          <p:cNvSpPr txBox="1"/>
          <p:nvPr/>
        </p:nvSpPr>
        <p:spPr>
          <a:xfrm>
            <a:off x="6060140" y="1495473"/>
            <a:ext cx="5451538" cy="3311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800"/>
              <a:buFont typeface="Arial"/>
              <a:buNone/>
            </a:pPr>
            <a:r>
              <a:rPr b="0" i="0" lang="pt-BR" sz="1600" u="none" cap="none" strike="noStrike">
                <a:solidFill>
                  <a:srgbClr val="000000"/>
                </a:solidFill>
                <a:latin typeface="Helvetica Neue"/>
                <a:ea typeface="Helvetica Neue"/>
                <a:cs typeface="Helvetica Neue"/>
                <a:sym typeface="Helvetica Neue"/>
              </a:rPr>
              <a:t>Agora é hora de testar sua compreensão sobre o conteúdo estudado nesta aula.</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800"/>
              <a:buFont typeface="Arial"/>
              <a:buNone/>
            </a:pPr>
            <a:r>
              <a:rPr b="0" i="0" lang="pt-BR" sz="1600" u="none" cap="none" strike="noStrike">
                <a:solidFill>
                  <a:srgbClr val="000000"/>
                </a:solidFill>
                <a:latin typeface="Helvetica Neue"/>
                <a:ea typeface="Helvetica Neue"/>
                <a:cs typeface="Helvetica Neue"/>
                <a:sym typeface="Helvetica Neue"/>
              </a:rPr>
              <a:t>O questionário a seguir possui </a:t>
            </a:r>
            <a:r>
              <a:rPr b="1" i="0" lang="pt-BR" sz="1600" u="none" cap="none" strike="noStrike">
                <a:solidFill>
                  <a:srgbClr val="000000"/>
                </a:solidFill>
                <a:latin typeface="Helvetica Neue"/>
                <a:ea typeface="Helvetica Neue"/>
                <a:cs typeface="Helvetica Neue"/>
                <a:sym typeface="Helvetica Neue"/>
              </a:rPr>
              <a:t>cinco</a:t>
            </a:r>
            <a:r>
              <a:rPr b="0" i="0" lang="pt-BR" sz="1600" u="none" cap="none" strike="noStrike">
                <a:solidFill>
                  <a:srgbClr val="000000"/>
                </a:solidFill>
                <a:latin typeface="Helvetica Neue"/>
                <a:ea typeface="Helvetica Neue"/>
                <a:cs typeface="Helvetica Neue"/>
                <a:sym typeface="Helvetica Neue"/>
              </a:rPr>
              <a:t> questões e após finalizá-lo você terá feedback.</a:t>
            </a:r>
            <a:endParaRPr b="0" i="0" sz="16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8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800"/>
              <a:buFont typeface="Arial"/>
              <a:buNone/>
            </a:pPr>
            <a:r>
              <a:rPr b="0" i="0" lang="pt-BR" sz="1600" u="none" cap="none" strike="noStrike">
                <a:solidFill>
                  <a:srgbClr val="000000"/>
                </a:solidFill>
                <a:latin typeface="Helvetica Neue"/>
                <a:ea typeface="Helvetica Neue"/>
                <a:cs typeface="Helvetica Neue"/>
                <a:sym typeface="Helvetica Neue"/>
              </a:rPr>
              <a:t>Em caso de dúvidas, sugerimos que retorne, quantas vezes for necessário, ao conteúdo teórico da aula para reestudo. Isso irá consolidar ainda mais a sua aprendizagem.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t/>
            </a:r>
            <a:endParaRPr b="0" i="0" sz="1600" u="sng"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800"/>
              <a:buFont typeface="Arial"/>
              <a:buNone/>
            </a:pPr>
            <a:r>
              <a:rPr b="0" i="0" lang="pt-BR" sz="1600" u="none" cap="none" strike="noStrike">
                <a:solidFill>
                  <a:srgbClr val="000000"/>
                </a:solidFill>
                <a:latin typeface="Helvetica Neue"/>
                <a:ea typeface="Helvetica Neue"/>
                <a:cs typeface="Helvetica Neue"/>
                <a:sym typeface="Helvetica Neue"/>
              </a:rPr>
              <a:t>Clique            para responder ao questionário.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5"/>
          <p:cNvSpPr txBox="1"/>
          <p:nvPr/>
        </p:nvSpPr>
        <p:spPr>
          <a:xfrm>
            <a:off x="696000" y="1657900"/>
            <a:ext cx="10800000" cy="43909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ANDREI, Patrícia. DEL COMUNE, Aparecida Peres. </a:t>
            </a:r>
            <a:r>
              <a:rPr b="1" i="0" lang="pt-BR" sz="1400" u="none" cap="none" strike="noStrike">
                <a:solidFill>
                  <a:srgbClr val="000000"/>
                </a:solidFill>
                <a:latin typeface="Arial"/>
                <a:ea typeface="Arial"/>
                <a:cs typeface="Arial"/>
                <a:sym typeface="Arial"/>
              </a:rPr>
              <a:t>Aromaterapia e suas aplicações. </a:t>
            </a:r>
            <a:r>
              <a:rPr b="0" i="0" lang="pt-BR" sz="1400" u="none" cap="none" strike="noStrike">
                <a:solidFill>
                  <a:schemeClr val="dk1"/>
                </a:solidFill>
                <a:latin typeface="Helvetica Neue"/>
                <a:ea typeface="Helvetica Neue"/>
                <a:cs typeface="Helvetica Neue"/>
                <a:sym typeface="Helvetica Neue"/>
              </a:rPr>
              <a:t>CADERNOS • Centro Universitário S. Camilo, São Paulo, v. 11, n. 4, p. 57-68, out. /dez. 2005. Disponível em: http://www.saocamilo-sp.br/pdf/cadernos/36/07_aromaterapia.pdf Acesso em: 04/05/2020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ESTEVÃO, Lígia Reis Moura et al. </a:t>
            </a:r>
            <a:r>
              <a:rPr b="1" i="0" lang="pt-BR" sz="1400" u="none" cap="none" strike="noStrike">
                <a:solidFill>
                  <a:schemeClr val="dk1"/>
                </a:solidFill>
                <a:latin typeface="Helvetica Neue"/>
                <a:ea typeface="Helvetica Neue"/>
                <a:cs typeface="Helvetica Neue"/>
                <a:sym typeface="Helvetica Neue"/>
              </a:rPr>
              <a:t>Concentração de mastócitos e contração da ferida cutânea em ratos tratados com óleo essencial de pimenta brasileira </a:t>
            </a:r>
            <a:r>
              <a:rPr b="0" i="0" lang="pt-BR" sz="1400" u="none" cap="none" strike="noStrike">
                <a:solidFill>
                  <a:schemeClr val="dk1"/>
                </a:solidFill>
                <a:latin typeface="Helvetica Neue"/>
                <a:ea typeface="Helvetica Neue"/>
                <a:cs typeface="Helvetica Neue"/>
                <a:sym typeface="Helvetica Neue"/>
              </a:rPr>
              <a:t>(Schinus terebinthifolius Raddi) Acta Cir. Bras. vol.30 no.4 São Paulo abr. 2015 PUB MED. Disponível em: http://dx.doi.org/10.1590/S0102-865020150040000008 Acesso em: 07/05/2020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EDMONDSON, MARGARET 1, et al. </a:t>
            </a:r>
            <a:r>
              <a:rPr b="1" i="0" lang="pt-BR" sz="1400" u="none" cap="none" strike="noStrike">
                <a:solidFill>
                  <a:schemeClr val="dk1"/>
                </a:solidFill>
                <a:latin typeface="Helvetica Neue"/>
                <a:ea typeface="Helvetica Neue"/>
                <a:cs typeface="Helvetica Neue"/>
                <a:sym typeface="Helvetica Neue"/>
              </a:rPr>
              <a:t>Uncontrolled, open‐label, pilot study of tea tree (Melaleuca alternifolia) oil solution in the decolonisation of methicillin‐resistant Staphylococcus aureus positive wounds and its influence on wound healing.</a:t>
            </a:r>
            <a:r>
              <a:rPr b="0" i="0" lang="pt-BR" sz="1400" u="none" cap="none" strike="noStrike">
                <a:solidFill>
                  <a:schemeClr val="dk1"/>
                </a:solidFill>
                <a:latin typeface="Helvetica Neue"/>
                <a:ea typeface="Helvetica Neue"/>
                <a:cs typeface="Helvetica Neue"/>
                <a:sym typeface="Helvetica Neue"/>
              </a:rPr>
              <a:t> Int Wound J. Agosto de 2011 pub med Disponível em: https://doi.org/10.1111/j.1742-481X.2011.00801.x Acesso em: 06/05/2020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KOZICS, K.; et al. </a:t>
            </a:r>
            <a:r>
              <a:rPr b="1" i="0" lang="pt-BR" sz="1400" u="none" cap="none" strike="noStrike">
                <a:solidFill>
                  <a:schemeClr val="dk1"/>
                </a:solidFill>
                <a:latin typeface="Helvetica Neue"/>
                <a:ea typeface="Helvetica Neue"/>
                <a:cs typeface="Helvetica Neue"/>
                <a:sym typeface="Helvetica Neue"/>
              </a:rPr>
              <a:t>The Effect of Ten Essential Oils on Several Cutaneous Drug-Resistant Microorganisms and Their Cyto/Genotoxic and Antioxidant Properties</a:t>
            </a:r>
            <a:r>
              <a:rPr b="0" i="0" lang="pt-BR" sz="1400" u="none" cap="none" strike="noStrike">
                <a:solidFill>
                  <a:schemeClr val="dk1"/>
                </a:solidFill>
                <a:latin typeface="Helvetica Neue"/>
                <a:ea typeface="Helvetica Neue"/>
                <a:cs typeface="Helvetica Neue"/>
                <a:sym typeface="Helvetica Neue"/>
              </a:rPr>
              <a:t>. 2019 Dec 13;24(24). pii: E4570 Disponível em: </a:t>
            </a:r>
            <a:r>
              <a:rPr b="0" i="0" lang="pt-BR" sz="1400" u="sng" cap="none" strike="noStrike">
                <a:solidFill>
                  <a:schemeClr val="dk1"/>
                </a:solidFill>
                <a:latin typeface="Helvetica Neue"/>
                <a:ea typeface="Helvetica Neue"/>
                <a:cs typeface="Helvetica Neue"/>
                <a:sym typeface="Helvetica Neue"/>
                <a:hlinkClick r:id="rId3">
                  <a:extLst>
                    <a:ext uri="{A12FA001-AC4F-418D-AE19-62706E023703}">
                      <ahyp:hlinkClr val="tx"/>
                    </a:ext>
                  </a:extLst>
                </a:hlinkClick>
              </a:rPr>
              <a:t>https://doi.org/10.3390/molecules24244570</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2000"/>
              </a:spcBef>
              <a:spcAft>
                <a:spcPts val="1000"/>
              </a:spcAft>
              <a:buNone/>
            </a:pPr>
            <a:r>
              <a:rPr b="0" i="0" lang="pt-BR" sz="1400" u="none" cap="none" strike="noStrike">
                <a:solidFill>
                  <a:schemeClr val="dk1"/>
                </a:solidFill>
                <a:latin typeface="Helvetica Neue"/>
                <a:ea typeface="Helvetica Neue"/>
                <a:cs typeface="Helvetica Neue"/>
                <a:sym typeface="Helvetica Neue"/>
              </a:rPr>
              <a:t>NEGUT I et al. </a:t>
            </a:r>
            <a:r>
              <a:rPr b="1" i="0" lang="pt-BR" sz="1400" u="none" cap="none" strike="noStrike">
                <a:solidFill>
                  <a:schemeClr val="dk1"/>
                </a:solidFill>
                <a:latin typeface="Helvetica Neue"/>
                <a:ea typeface="Helvetica Neue"/>
                <a:cs typeface="Helvetica Neue"/>
                <a:sym typeface="Helvetica Neue"/>
              </a:rPr>
              <a:t>Treatment Strategies for Infected Wounds. </a:t>
            </a:r>
            <a:r>
              <a:rPr b="0" i="0" lang="pt-BR" sz="1400" u="none" cap="none" strike="noStrike">
                <a:solidFill>
                  <a:schemeClr val="dk1"/>
                </a:solidFill>
                <a:latin typeface="Helvetica Neue"/>
                <a:ea typeface="Helvetica Neue"/>
                <a:cs typeface="Helvetica Neue"/>
                <a:sym typeface="Helvetica Neue"/>
              </a:rPr>
              <a:t>Moléculas. 18 de setembro de 2018 Disponível em: https://doi.org/10.3390/molecules23092392 Acesso em: 08/05/2020</a:t>
            </a:r>
            <a:endParaRPr b="0" i="0" sz="1400" u="none" cap="none" strike="noStrike">
              <a:solidFill>
                <a:schemeClr val="dk1"/>
              </a:solidFill>
              <a:latin typeface="Arial"/>
              <a:ea typeface="Arial"/>
              <a:cs typeface="Arial"/>
              <a:sym typeface="Arial"/>
            </a:endParaRPr>
          </a:p>
        </p:txBody>
      </p:sp>
      <p:sp>
        <p:nvSpPr>
          <p:cNvPr id="391" name="Google Shape;391;p45"/>
          <p:cNvSpPr/>
          <p:nvPr/>
        </p:nvSpPr>
        <p:spPr>
          <a:xfrm>
            <a:off x="583526" y="1228634"/>
            <a:ext cx="2783129" cy="553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10. REFERÊNCIAS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6"/>
          <p:cNvSpPr txBox="1"/>
          <p:nvPr/>
        </p:nvSpPr>
        <p:spPr>
          <a:xfrm>
            <a:off x="696000" y="1614951"/>
            <a:ext cx="10800000" cy="2329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SCHNAUBELT, K. </a:t>
            </a:r>
            <a:r>
              <a:rPr b="1" i="0" lang="pt-BR" sz="1400" u="none" cap="none" strike="noStrike">
                <a:solidFill>
                  <a:schemeClr val="dk1"/>
                </a:solidFill>
                <a:latin typeface="Helvetica Neue"/>
                <a:ea typeface="Helvetica Neue"/>
                <a:cs typeface="Helvetica Neue"/>
                <a:sym typeface="Helvetica Neue"/>
              </a:rPr>
              <a:t>Medical aromatherapy. </a:t>
            </a:r>
            <a:r>
              <a:rPr b="0" i="0" lang="pt-BR" sz="1400" u="none" cap="none" strike="noStrike">
                <a:solidFill>
                  <a:schemeClr val="dk1"/>
                </a:solidFill>
                <a:latin typeface="Helvetica Neue"/>
                <a:ea typeface="Helvetica Neue"/>
                <a:cs typeface="Helvetica Neue"/>
                <a:sym typeface="Helvetica Neue"/>
              </a:rPr>
              <a:t>1 ed. Berkeley: Frog Ltd., 1998a.</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2000"/>
              </a:spcBef>
              <a:spcAft>
                <a:spcPts val="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SIENKIEWICZ M, POZNAŃSKA-KUROWSKA K, KASZUBA A, KOWALCZYK E. </a:t>
            </a:r>
            <a:r>
              <a:rPr b="1" i="0" lang="pt-BR" sz="1400" u="none" cap="none" strike="noStrike">
                <a:solidFill>
                  <a:schemeClr val="dk1"/>
                </a:solidFill>
                <a:latin typeface="Helvetica Neue"/>
                <a:ea typeface="Helvetica Neue"/>
                <a:cs typeface="Helvetica Neue"/>
                <a:sym typeface="Helvetica Neue"/>
              </a:rPr>
              <a:t>The antibacterial. Activity of geranium oil against Gram-negative bacteria isolated from Difficult-to-heal wounds. </a:t>
            </a:r>
            <a:r>
              <a:rPr b="0" i="0" lang="pt-BR" sz="1400" u="none" cap="none" strike="noStrike">
                <a:solidFill>
                  <a:schemeClr val="dk1"/>
                </a:solidFill>
                <a:latin typeface="Helvetica Neue"/>
                <a:ea typeface="Helvetica Neue"/>
                <a:cs typeface="Helvetica Neue"/>
                <a:sym typeface="Helvetica Neue"/>
              </a:rPr>
              <a:t>Burns. 2014 Aug;40(5):1046-51 Pub</a:t>
            </a:r>
            <a:r>
              <a:rPr lang="pt-BR">
                <a:solidFill>
                  <a:schemeClr val="dk1"/>
                </a:solidFill>
                <a:latin typeface="Helvetica Neue"/>
                <a:ea typeface="Helvetica Neue"/>
                <a:cs typeface="Helvetica Neue"/>
                <a:sym typeface="Helvetica Neue"/>
              </a:rPr>
              <a:t>M</a:t>
            </a:r>
            <a:r>
              <a:rPr b="0" i="0" lang="pt-BR" sz="1400" u="none" cap="none" strike="noStrike">
                <a:solidFill>
                  <a:schemeClr val="dk1"/>
                </a:solidFill>
                <a:latin typeface="Helvetica Neue"/>
                <a:ea typeface="Helvetica Neue"/>
                <a:cs typeface="Helvetica Neue"/>
                <a:sym typeface="Helvetica Neue"/>
              </a:rPr>
              <a:t>ed Disponível em: https://doi.org/10.1016/j.burns.2013.11.002 Acesso 08/05/2020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100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WOOLLARD, AC; ET. ALTATHAM, KC; BARKER, S. (2007). </a:t>
            </a:r>
            <a:r>
              <a:rPr b="1" i="0" lang="pt-BR" sz="1400" u="none" cap="none" strike="noStrike">
                <a:solidFill>
                  <a:schemeClr val="dk1"/>
                </a:solidFill>
                <a:latin typeface="Helvetica Neue"/>
                <a:ea typeface="Helvetica Neue"/>
                <a:cs typeface="Helvetica Neue"/>
                <a:sym typeface="Helvetica Neue"/>
              </a:rPr>
              <a:t>A influência dos óleos essenciais no processo de cicatrização de feridas: uma revisão das evidências atuais</a:t>
            </a:r>
            <a:r>
              <a:rPr b="0" i="0" lang="pt-BR" sz="1400" u="none" cap="none" strike="noStrike">
                <a:solidFill>
                  <a:schemeClr val="dk1"/>
                </a:solidFill>
                <a:latin typeface="Helvetica Neue"/>
                <a:ea typeface="Helvetica Neue"/>
                <a:cs typeface="Helvetica Neue"/>
                <a:sym typeface="Helvetica Neue"/>
              </a:rPr>
              <a:t>. Journal of Wound Care, Revista da Escola de Enfermagem da USP versão impressa ISSN 0080-623 vol.46 no.3 São Paulo jun. 2012 Pub med Disponível em: https://doi.org/10.1590/S0080-62342012000300030 Acesso 06/05/2020</a:t>
            </a:r>
            <a:endParaRPr b="0" i="0" sz="1400" u="none" cap="none" strike="noStrike">
              <a:solidFill>
                <a:srgbClr val="000000"/>
              </a:solidFill>
              <a:latin typeface="Arial"/>
              <a:ea typeface="Arial"/>
              <a:cs typeface="Arial"/>
              <a:sym typeface="Arial"/>
            </a:endParaRPr>
          </a:p>
        </p:txBody>
      </p:sp>
      <p:sp>
        <p:nvSpPr>
          <p:cNvPr id="398" name="Google Shape;398;p46"/>
          <p:cNvSpPr/>
          <p:nvPr/>
        </p:nvSpPr>
        <p:spPr>
          <a:xfrm>
            <a:off x="583526" y="1228634"/>
            <a:ext cx="2783129" cy="553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10. REFERÊNCIAS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0"/>
          <p:cNvSpPr txBox="1"/>
          <p:nvPr/>
        </p:nvSpPr>
        <p:spPr>
          <a:xfrm>
            <a:off x="700042" y="1411097"/>
            <a:ext cx="5200696" cy="39435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Ministério da Saúde</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Secretaria de Atenção Primária à Saúde - SAPS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Departamento de Saúde da Família - DESF</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Nacional de Práticas Integrativas e Complementares em Saúde – CNPICS</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Secretaria de Gestão do Trabalho e da Educação na Saúde - SGTES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Departamento de Gestão da Educação na Saúde – DEGES</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Técnico Executiva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Daniel Miele Amado – CNPICS/DESF/SAPS/MS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 – CNPICS/DESF/SAPS/MS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Joseane Carvalho Costa – Universidade Federal do Sul e Sudeste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do Pará - UNIFESSPA</a:t>
            </a:r>
            <a:endParaRPr/>
          </a:p>
        </p:txBody>
      </p:sp>
      <p:sp>
        <p:nvSpPr>
          <p:cNvPr id="404" name="Google Shape;404;p10"/>
          <p:cNvSpPr/>
          <p:nvPr/>
        </p:nvSpPr>
        <p:spPr>
          <a:xfrm>
            <a:off x="6855671" y="1415421"/>
            <a:ext cx="3071446" cy="295465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Fundação Oswaldo Cruz</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Presidente</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Nísia Trindade Lima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Chefe de Gabinete</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Valcler Rangel Fernandes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Geral – Escritório de Projetos da Presidência</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Ana Paula Morgado Carneiro </a:t>
            </a:r>
            <a:endParaRPr/>
          </a:p>
          <a:p>
            <a:pPr indent="0" lvl="0" marL="0" marR="0" rtl="0" algn="l">
              <a:lnSpc>
                <a:spcPct val="15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p:txBody>
      </p:sp>
      <p:sp>
        <p:nvSpPr>
          <p:cNvPr id="405" name="Google Shape;405;p10"/>
          <p:cNvSpPr/>
          <p:nvPr/>
        </p:nvSpPr>
        <p:spPr>
          <a:xfrm>
            <a:off x="700042" y="204000"/>
            <a:ext cx="2183611" cy="509370"/>
          </a:xfrm>
          <a:prstGeom prst="rect">
            <a:avLst/>
          </a:prstGeom>
          <a:noFill/>
          <a:ln>
            <a:noFill/>
          </a:ln>
        </p:spPr>
        <p:txBody>
          <a:bodyPr anchorCtr="0" anchor="t" bIns="45700" lIns="91425" spcFirstLastPara="1" rIns="91425" wrap="square" tIns="45700">
            <a:spAutoFit/>
          </a:bodyPr>
          <a:lstStyle/>
          <a:p>
            <a:pPr indent="0" lvl="1" marL="0" marR="0" rtl="0" algn="l">
              <a:lnSpc>
                <a:spcPct val="150000"/>
              </a:lnSpc>
              <a:spcBef>
                <a:spcPts val="0"/>
              </a:spcBef>
              <a:spcAft>
                <a:spcPts val="0"/>
              </a:spcAft>
              <a:buNone/>
            </a:pPr>
            <a:r>
              <a:rPr b="1" i="0" lang="pt-BR" sz="2000" u="none" cap="none" strike="noStrike">
                <a:solidFill>
                  <a:srgbClr val="000000"/>
                </a:solidFill>
                <a:latin typeface="Helvetica Neue"/>
                <a:ea typeface="Helvetica Neue"/>
                <a:cs typeface="Helvetica Neue"/>
                <a:sym typeface="Helvetica Neue"/>
              </a:rPr>
              <a:t>FICHA TÉCNICA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11"/>
          <p:cNvSpPr txBox="1"/>
          <p:nvPr/>
        </p:nvSpPr>
        <p:spPr>
          <a:xfrm>
            <a:off x="700043" y="718481"/>
            <a:ext cx="3186158" cy="34253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CRÉDITOS DO CURSO</a:t>
            </a:r>
            <a:endParaRPr b="0" i="0" sz="1200" u="none" cap="none" strike="noStrike">
              <a:solidFill>
                <a:srgbClr val="000000"/>
              </a:solidFill>
              <a:latin typeface="Helvetica Neue"/>
              <a:ea typeface="Helvetica Neue"/>
              <a:cs typeface="Helvetica Neue"/>
              <a:sym typeface="Helvetica Neue"/>
            </a:endParaRPr>
          </a:p>
        </p:txBody>
      </p:sp>
      <p:sp>
        <p:nvSpPr>
          <p:cNvPr id="411" name="Google Shape;411;p11"/>
          <p:cNvSpPr/>
          <p:nvPr/>
        </p:nvSpPr>
        <p:spPr>
          <a:xfrm>
            <a:off x="8305802" y="720008"/>
            <a:ext cx="3186156" cy="116487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CRÉDITOS DESTE RECURSO DIDÁTICO</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Conteúdo</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Cecília Osaida</a:t>
            </a:r>
            <a:endParaRPr/>
          </a:p>
        </p:txBody>
      </p:sp>
      <p:sp>
        <p:nvSpPr>
          <p:cNvPr id="412" name="Google Shape;412;p11"/>
          <p:cNvSpPr/>
          <p:nvPr/>
        </p:nvSpPr>
        <p:spPr>
          <a:xfrm>
            <a:off x="4413736" y="1269128"/>
            <a:ext cx="3186158" cy="449751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Revisão e Acompanhamento Pedagógico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Facilitação para o AVASUS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Andrea Cristina Lovato Ribeiro</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Audrey Gonçalves de Souza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Produção Audiovisual</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Eduardo Dias Abreu</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Animação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Leudo Lima</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Ilustração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Thiago Fagundes</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Design Web</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Henrique Augusto Queiroz Aragão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Diagramação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Allysson Matias Franco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Design Gráfico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Gabriel Cunha</a:t>
            </a:r>
            <a:endParaRPr b="0" i="0" sz="1200" u="none" cap="none" strike="noStrike">
              <a:solidFill>
                <a:srgbClr val="000000"/>
              </a:solidFill>
              <a:latin typeface="Helvetica Neue"/>
              <a:ea typeface="Helvetica Neue"/>
              <a:cs typeface="Helvetica Neue"/>
              <a:sym typeface="Helvetica Neue"/>
            </a:endParaRPr>
          </a:p>
        </p:txBody>
      </p:sp>
      <p:sp>
        <p:nvSpPr>
          <p:cNvPr id="413" name="Google Shape;413;p11"/>
          <p:cNvSpPr/>
          <p:nvPr/>
        </p:nvSpPr>
        <p:spPr>
          <a:xfrm>
            <a:off x="700042" y="204000"/>
            <a:ext cx="2183611" cy="509370"/>
          </a:xfrm>
          <a:prstGeom prst="rect">
            <a:avLst/>
          </a:prstGeom>
          <a:noFill/>
          <a:ln>
            <a:noFill/>
          </a:ln>
        </p:spPr>
        <p:txBody>
          <a:bodyPr anchorCtr="0" anchor="t" bIns="45700" lIns="91425" spcFirstLastPara="1" rIns="91425" wrap="square" tIns="45700">
            <a:spAutoFit/>
          </a:bodyPr>
          <a:lstStyle/>
          <a:p>
            <a:pPr indent="0" lvl="1" marL="0" marR="0" rtl="0" algn="l">
              <a:lnSpc>
                <a:spcPct val="150000"/>
              </a:lnSpc>
              <a:spcBef>
                <a:spcPts val="0"/>
              </a:spcBef>
              <a:spcAft>
                <a:spcPts val="0"/>
              </a:spcAft>
              <a:buNone/>
            </a:pPr>
            <a:r>
              <a:rPr b="1" i="0" lang="pt-BR" sz="2000" u="none" cap="none" strike="noStrike">
                <a:solidFill>
                  <a:srgbClr val="000000"/>
                </a:solidFill>
                <a:latin typeface="Helvetica Neue"/>
                <a:ea typeface="Helvetica Neue"/>
                <a:cs typeface="Helvetica Neue"/>
                <a:sym typeface="Helvetica Neue"/>
              </a:rPr>
              <a:t>FICHA TÉCNICA</a:t>
            </a:r>
            <a:endParaRPr/>
          </a:p>
        </p:txBody>
      </p:sp>
      <p:sp>
        <p:nvSpPr>
          <p:cNvPr id="414" name="Google Shape;414;p11"/>
          <p:cNvSpPr txBox="1"/>
          <p:nvPr/>
        </p:nvSpPr>
        <p:spPr>
          <a:xfrm>
            <a:off x="700043" y="1404281"/>
            <a:ext cx="3186158" cy="39435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Geral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de Conteúdos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Silvana Cappelleti Nagai</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Consultoria e Revisão de Conteúdos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Silvana Cappelleti Nagai</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Sônia Regina Evangelista Dantas </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e Design Educacional</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Samuel Brauer Nascimento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de Produção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Samuel Brauer Nascimento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Revisão Gramatical/Ortográfica e ABNT</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Luciana Barreto Machado Rezende</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6"/>
          <p:cNvSpPr txBox="1"/>
          <p:nvPr/>
        </p:nvSpPr>
        <p:spPr>
          <a:xfrm>
            <a:off x="641870" y="1876241"/>
            <a:ext cx="5454000" cy="32940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rPr>
              <a:t>Para que você tenha uma abordagem mais completa sobre o assunto, acesse o Módulo “Introdução às Práticas Integrativas e Complementares em Saúde: Aromaterapia”, disponível  na plataforma AVASUS, do Ministério da Saúde, por meio do link: </a:t>
            </a:r>
            <a:endParaRPr sz="1600">
              <a:solidFill>
                <a:schemeClr val="dk1"/>
              </a:solidFill>
            </a:endParaRPr>
          </a:p>
          <a:p>
            <a:pPr indent="0" lvl="0" marL="0" rtl="0" algn="just">
              <a:lnSpc>
                <a:spcPct val="150000"/>
              </a:lnSpc>
              <a:spcBef>
                <a:spcPts val="0"/>
              </a:spcBef>
              <a:spcAft>
                <a:spcPts val="0"/>
              </a:spcAft>
              <a:buClr>
                <a:schemeClr val="dk1"/>
              </a:buClr>
              <a:buFont typeface="Arial"/>
              <a:buNone/>
            </a:pPr>
            <a:r>
              <a:rPr lang="pt-BR" sz="1600">
                <a:solidFill>
                  <a:schemeClr val="dk1"/>
                </a:solidFill>
              </a:rPr>
              <a:t>             </a:t>
            </a:r>
            <a:endParaRPr sz="1600">
              <a:solidFill>
                <a:schemeClr val="dk1"/>
              </a:solidFill>
            </a:endParaRPr>
          </a:p>
          <a:p>
            <a:pPr indent="0" lvl="0" marL="0" rtl="0" algn="just">
              <a:lnSpc>
                <a:spcPct val="150000"/>
              </a:lnSpc>
              <a:spcBef>
                <a:spcPts val="0"/>
              </a:spcBef>
              <a:spcAft>
                <a:spcPts val="0"/>
              </a:spcAft>
              <a:buClr>
                <a:schemeClr val="dk1"/>
              </a:buClr>
              <a:buFont typeface="Arial"/>
              <a:buNone/>
            </a:pPr>
            <a:r>
              <a:rPr lang="pt-BR" sz="1600">
                <a:solidFill>
                  <a:schemeClr val="dk1"/>
                </a:solidFill>
              </a:rPr>
              <a:t>                </a:t>
            </a:r>
            <a:r>
              <a:rPr lang="pt-BR" sz="1600" u="sng">
                <a:solidFill>
                  <a:schemeClr val="hlink"/>
                </a:solidFill>
                <a:hlinkClick r:id="rId3"/>
              </a:rPr>
              <a:t>AVASUS | Conhecimento livre e aberto</a:t>
            </a:r>
            <a:r>
              <a:rPr lang="pt-BR" sz="1600">
                <a:solidFill>
                  <a:schemeClr val="dk1"/>
                </a:solidFill>
              </a:rPr>
              <a:t>.</a:t>
            </a:r>
            <a:r>
              <a:rPr lang="pt-BR" sz="1600">
                <a:solidFill>
                  <a:schemeClr val="dk1"/>
                </a:solidFill>
              </a:rPr>
              <a:t> </a:t>
            </a:r>
            <a:endParaRPr>
              <a:solidFill>
                <a:schemeClr val="dk1"/>
              </a:solidFill>
            </a:endParaRPr>
          </a:p>
          <a:p>
            <a:pPr indent="0" lvl="0" marL="0" rtl="0" algn="just">
              <a:lnSpc>
                <a:spcPct val="150000"/>
              </a:lnSpc>
              <a:spcBef>
                <a:spcPts val="0"/>
              </a:spcBef>
              <a:spcAft>
                <a:spcPts val="0"/>
              </a:spcAft>
              <a:buClr>
                <a:schemeClr val="dk1"/>
              </a:buClr>
              <a:buFont typeface="Arial"/>
              <a:buNone/>
            </a:pPr>
            <a:r>
              <a:t/>
            </a:r>
            <a:endParaRPr sz="1600">
              <a:solidFill>
                <a:schemeClr val="dk1"/>
              </a:solidFill>
            </a:endParaRPr>
          </a:p>
          <a:p>
            <a:pPr indent="0" lvl="0" marL="0" rtl="0" algn="just">
              <a:lnSpc>
                <a:spcPct val="150000"/>
              </a:lnSpc>
              <a:spcBef>
                <a:spcPts val="0"/>
              </a:spcBef>
              <a:spcAft>
                <a:spcPts val="0"/>
              </a:spcAft>
              <a:buClr>
                <a:schemeClr val="dk1"/>
              </a:buClr>
              <a:buFont typeface="Arial"/>
              <a:buNone/>
            </a:pPr>
            <a:r>
              <a:rPr lang="pt-BR" sz="1600">
                <a:solidFill>
                  <a:schemeClr val="dk1"/>
                </a:solidFill>
              </a:rPr>
              <a:t>Boa aula!</a:t>
            </a:r>
            <a:endParaRPr b="0" i="0" sz="1600" u="none" cap="none" strike="noStrike">
              <a:solidFill>
                <a:srgbClr val="000000"/>
              </a:solidFill>
              <a:latin typeface="Arial"/>
              <a:ea typeface="Arial"/>
              <a:cs typeface="Arial"/>
              <a:sym typeface="Arial"/>
            </a:endParaRPr>
          </a:p>
        </p:txBody>
      </p:sp>
      <p:pic>
        <p:nvPicPr>
          <p:cNvPr id="48" name="Google Shape;48;p6"/>
          <p:cNvPicPr preferRelativeResize="0"/>
          <p:nvPr/>
        </p:nvPicPr>
        <p:blipFill rotWithShape="1">
          <a:blip r:embed="rId4">
            <a:alphaModFix/>
          </a:blip>
          <a:srcRect b="0" l="0" r="0" t="0"/>
          <a:stretch/>
        </p:blipFill>
        <p:spPr>
          <a:xfrm>
            <a:off x="730411" y="3884552"/>
            <a:ext cx="705026" cy="734401"/>
          </a:xfrm>
          <a:prstGeom prst="rect">
            <a:avLst/>
          </a:prstGeom>
          <a:noFill/>
          <a:ln>
            <a:noFill/>
          </a:ln>
        </p:spPr>
      </p:pic>
      <p:sp>
        <p:nvSpPr>
          <p:cNvPr id="49" name="Google Shape;49;p6"/>
          <p:cNvSpPr txBox="1"/>
          <p:nvPr/>
        </p:nvSpPr>
        <p:spPr>
          <a:xfrm>
            <a:off x="641870" y="1408626"/>
            <a:ext cx="2732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3. INTRODUÇÃO </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2"/>
          <p:cNvSpPr txBox="1"/>
          <p:nvPr/>
        </p:nvSpPr>
        <p:spPr>
          <a:xfrm>
            <a:off x="641870" y="2287032"/>
            <a:ext cx="4962000" cy="25551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u="sng">
                <a:solidFill>
                  <a:schemeClr val="dk1"/>
                </a:solidFill>
                <a:latin typeface="Helvetica Neue"/>
                <a:ea typeface="Helvetica Neue"/>
                <a:cs typeface="Helvetica Neue"/>
                <a:sym typeface="Helvetica Neue"/>
                <a:hlinkClick r:id="rId3">
                  <a:extLst>
                    <a:ext uri="{A12FA001-AC4F-418D-AE19-62706E023703}">
                      <ahyp:hlinkClr val="tx"/>
                    </a:ext>
                  </a:extLst>
                </a:hlinkClick>
              </a:rPr>
              <a:t>Aromaterapia</a:t>
            </a:r>
            <a:r>
              <a:rPr lang="pt-BR" sz="1600">
                <a:solidFill>
                  <a:schemeClr val="dk1"/>
                </a:solidFill>
                <a:latin typeface="Helvetica Neue"/>
                <a:ea typeface="Helvetica Neue"/>
                <a:cs typeface="Helvetica Neue"/>
                <a:sym typeface="Helvetica Neue"/>
              </a:rPr>
              <a:t> é uma prática terapêutica secular que utiliza as propriedades dos óleos essenciais – concentrados voláteis extraídos de espécies vegetais, com intuito de promover o equilíbrio e a harmonia do organismo, visando à promoção, prevenção e recuperação da saúde física e mental, bem como ao bem-estar e à higiene. </a:t>
            </a:r>
            <a:endParaRPr b="0" i="0" sz="1400" u="none" cap="none" strike="noStrike">
              <a:solidFill>
                <a:srgbClr val="000000"/>
              </a:solidFill>
              <a:latin typeface="Arial"/>
              <a:ea typeface="Arial"/>
              <a:cs typeface="Arial"/>
              <a:sym typeface="Arial"/>
            </a:endParaRPr>
          </a:p>
        </p:txBody>
      </p:sp>
      <p:pic>
        <p:nvPicPr>
          <p:cNvPr id="56" name="Google Shape;56;p2"/>
          <p:cNvPicPr preferRelativeResize="0"/>
          <p:nvPr/>
        </p:nvPicPr>
        <p:blipFill rotWithShape="1">
          <a:blip r:embed="rId4">
            <a:alphaModFix/>
          </a:blip>
          <a:srcRect b="0" l="0" r="0" t="0"/>
          <a:stretch/>
        </p:blipFill>
        <p:spPr>
          <a:xfrm>
            <a:off x="6096000" y="2522982"/>
            <a:ext cx="5393702" cy="3129468"/>
          </a:xfrm>
          <a:prstGeom prst="rect">
            <a:avLst/>
          </a:prstGeom>
          <a:noFill/>
          <a:ln>
            <a:noFill/>
          </a:ln>
        </p:spPr>
      </p:pic>
      <p:sp>
        <p:nvSpPr>
          <p:cNvPr id="57" name="Google Shape;57;p2"/>
          <p:cNvSpPr txBox="1"/>
          <p:nvPr/>
        </p:nvSpPr>
        <p:spPr>
          <a:xfrm>
            <a:off x="6096000" y="5652450"/>
            <a:ext cx="5393702"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óleos essenciais</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a:t>
            </a:r>
            <a:r>
              <a:rPr b="0" i="0" lang="pt-BR" sz="1200" u="none" cap="none" strike="noStrike">
                <a:solidFill>
                  <a:schemeClr val="dk1"/>
                </a:solidFill>
                <a:latin typeface="Helvetica Neue"/>
                <a:ea typeface="Helvetica Neue"/>
                <a:cs typeface="Helvetica Neue"/>
                <a:sym typeface="Helvetica Neue"/>
              </a:rPr>
              <a:t>de </a:t>
            </a:r>
            <a:r>
              <a:rPr b="0" i="0" lang="pt-BR" sz="1200" u="none" cap="none" strike="noStrike">
                <a:solidFill>
                  <a:srgbClr val="191B26"/>
                </a:solidFill>
                <a:latin typeface="Helvetica Neue"/>
                <a:ea typeface="Helvetica Neue"/>
                <a:cs typeface="Helvetica Neue"/>
                <a:sym typeface="Helvetica Neue"/>
              </a:rPr>
              <a:t>mohamed Hassan</a:t>
            </a:r>
            <a:r>
              <a:rPr b="0" i="0" lang="pt-BR" sz="1200" u="none" cap="none" strike="noStrike">
                <a:solidFill>
                  <a:schemeClr val="dk1"/>
                </a:solidFill>
                <a:latin typeface="Helvetica Neue"/>
                <a:ea typeface="Helvetica Neue"/>
                <a:cs typeface="Helvetica Neue"/>
                <a:sym typeface="Helvetica Neue"/>
              </a:rPr>
              <a:t> por </a:t>
            </a:r>
            <a:r>
              <a:rPr b="0" i="0" lang="pt-BR" sz="1200" u="none" cap="none" strike="noStrike">
                <a:solidFill>
                  <a:srgbClr val="191B26"/>
                </a:solidFill>
                <a:latin typeface="Helvetica Neue"/>
                <a:ea typeface="Helvetica Neue"/>
                <a:cs typeface="Helvetica Neue"/>
                <a:sym typeface="Helvetica Neue"/>
              </a:rPr>
              <a:t>Pixabay</a:t>
            </a:r>
            <a:r>
              <a:rPr b="0" i="0" lang="pt-BR" sz="1200" u="none" cap="none" strike="noStrike">
                <a:solidFill>
                  <a:schemeClr val="dk1"/>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58" name="Google Shape;58;p2"/>
          <p:cNvSpPr txBox="1"/>
          <p:nvPr/>
        </p:nvSpPr>
        <p:spPr>
          <a:xfrm>
            <a:off x="641870" y="1401926"/>
            <a:ext cx="2732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3. INTRODUÇÃO </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ge1f0e91370_0_4"/>
          <p:cNvSpPr txBox="1"/>
          <p:nvPr/>
        </p:nvSpPr>
        <p:spPr>
          <a:xfrm>
            <a:off x="628675" y="2275950"/>
            <a:ext cx="5467200" cy="29244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Com amplo espectro terapêutico, pode ser usada de forma individual e/ou coletiva, além de associada a outras práticas integrativas – medicina antroposófica/antroposofia aplicada à saúde, termalismo social/crenoterapia, plantas medicinais e fitoterapia, terapia de florais, entre outras –, sendo  considerada uma possibilidade de intervenção que potencializa os resultados do tratamento adotado. </a:t>
            </a:r>
            <a:endParaRPr b="0" i="0" sz="1400" u="none" cap="none" strike="noStrike">
              <a:solidFill>
                <a:srgbClr val="000000"/>
              </a:solidFill>
              <a:latin typeface="Arial"/>
              <a:ea typeface="Arial"/>
              <a:cs typeface="Arial"/>
              <a:sym typeface="Arial"/>
            </a:endParaRPr>
          </a:p>
        </p:txBody>
      </p:sp>
      <p:sp>
        <p:nvSpPr>
          <p:cNvPr id="65" name="Google Shape;65;ge1f0e91370_0_4"/>
          <p:cNvSpPr txBox="1"/>
          <p:nvPr/>
        </p:nvSpPr>
        <p:spPr>
          <a:xfrm>
            <a:off x="6699100" y="5504775"/>
            <a:ext cx="47088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191B26"/>
                </a:solidFill>
                <a:latin typeface="Helvetica Neue"/>
                <a:ea typeface="Helvetica Neue"/>
                <a:cs typeface="Helvetica Neue"/>
                <a:sym typeface="Helvetica Neue"/>
              </a:rPr>
              <a:t>I</a:t>
            </a:r>
            <a:r>
              <a:rPr b="0" i="0" lang="pt-BR" sz="1200" u="none" cap="none" strike="noStrike">
                <a:solidFill>
                  <a:srgbClr val="191B26"/>
                </a:solidFill>
                <a:latin typeface="Helvetica Neue"/>
                <a:ea typeface="Helvetica Neue"/>
                <a:cs typeface="Helvetica Neue"/>
                <a:sym typeface="Helvetica Neue"/>
              </a:rPr>
              <a:t>magem: difusor ambiental para aromaterapia</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b="0" i="0" lang="pt-BR" sz="1200" u="none" cap="none" strike="noStrike">
                <a:solidFill>
                  <a:srgbClr val="191B26"/>
                </a:solidFill>
                <a:latin typeface="Helvetica Neue"/>
                <a:ea typeface="Helvetica Neue"/>
                <a:cs typeface="Helvetica Neue"/>
                <a:sym typeface="Helvetica Neue"/>
              </a:rPr>
              <a:t>Fonte: </a:t>
            </a:r>
            <a:r>
              <a:rPr b="0" i="0" lang="pt-BR" sz="1200" u="none" cap="none" strike="noStrike">
                <a:solidFill>
                  <a:schemeClr val="dk1"/>
                </a:solidFill>
                <a:latin typeface="Helvetica Neue"/>
                <a:ea typeface="Helvetica Neue"/>
                <a:cs typeface="Helvetica Neue"/>
                <a:sym typeface="Helvetica Neue"/>
              </a:rPr>
              <a:t>de </a:t>
            </a:r>
            <a:r>
              <a:rPr b="0" i="0" lang="pt-BR" sz="1200" u="none" cap="none" strike="noStrike">
                <a:solidFill>
                  <a:srgbClr val="191B26"/>
                </a:solidFill>
                <a:latin typeface="Helvetica Neue"/>
                <a:ea typeface="Helvetica Neue"/>
                <a:cs typeface="Helvetica Neue"/>
                <a:sym typeface="Helvetica Neue"/>
              </a:rPr>
              <a:t>Anke Sundermeier</a:t>
            </a:r>
            <a:r>
              <a:rPr b="0" i="0" lang="pt-BR" sz="1200" u="none" cap="none" strike="noStrike">
                <a:solidFill>
                  <a:schemeClr val="dk1"/>
                </a:solidFill>
                <a:latin typeface="Helvetica Neue"/>
                <a:ea typeface="Helvetica Neue"/>
                <a:cs typeface="Helvetica Neue"/>
                <a:sym typeface="Helvetica Neue"/>
              </a:rPr>
              <a:t> por </a:t>
            </a:r>
            <a:r>
              <a:rPr b="0" i="0" lang="pt-BR" sz="1200" u="none" cap="none" strike="noStrike">
                <a:solidFill>
                  <a:srgbClr val="191B26"/>
                </a:solidFill>
                <a:latin typeface="Helvetica Neue"/>
                <a:ea typeface="Helvetica Neue"/>
                <a:cs typeface="Helvetica Neue"/>
                <a:sym typeface="Helvetica Neue"/>
              </a:rPr>
              <a:t>Pixabay</a:t>
            </a:r>
            <a:r>
              <a:rPr b="0" i="0" lang="pt-BR" sz="1200" u="none" cap="none" strike="noStrike">
                <a:solidFill>
                  <a:schemeClr val="dk1"/>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66" name="Google Shape;66;ge1f0e91370_0_4"/>
          <p:cNvSpPr txBox="1"/>
          <p:nvPr/>
        </p:nvSpPr>
        <p:spPr>
          <a:xfrm>
            <a:off x="641870" y="1325726"/>
            <a:ext cx="27324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3. INTRODUÇÃO </a:t>
            </a:r>
            <a:endParaRPr b="0" i="0" sz="2000" u="none" cap="none" strike="noStrike">
              <a:solidFill>
                <a:srgbClr val="316E32"/>
              </a:solidFill>
              <a:latin typeface="Arial"/>
              <a:ea typeface="Arial"/>
              <a:cs typeface="Arial"/>
              <a:sym typeface="Arial"/>
            </a:endParaRPr>
          </a:p>
        </p:txBody>
      </p:sp>
      <p:pic>
        <p:nvPicPr>
          <p:cNvPr id="67" name="Google Shape;67;ge1f0e91370_0_4"/>
          <p:cNvPicPr preferRelativeResize="0"/>
          <p:nvPr/>
        </p:nvPicPr>
        <p:blipFill>
          <a:blip r:embed="rId3">
            <a:alphaModFix/>
          </a:blip>
          <a:stretch>
            <a:fillRect/>
          </a:stretch>
        </p:blipFill>
        <p:spPr>
          <a:xfrm>
            <a:off x="6699075" y="2366400"/>
            <a:ext cx="4708726" cy="31383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e1f0e91370_0_16"/>
          <p:cNvSpPr txBox="1"/>
          <p:nvPr/>
        </p:nvSpPr>
        <p:spPr>
          <a:xfrm>
            <a:off x="641870" y="2293754"/>
            <a:ext cx="5109900" cy="29244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Esta prática tem sido adotada por diversas categorias de profissionais de saúde como enfermeiros, psicólogos, fisioterapeutas, médicos, naturólogos, nutricionistas, veterinários, entre outras categorias, e empregada nos diferentes setores da área para auxiliar de modo integrativo e complementar com intuito de estabelecer o reequilíbrio físico e/ou emocional do indivíduo.</a:t>
            </a:r>
            <a:endParaRPr b="0" i="0" sz="1400" u="none" cap="none" strike="noStrike">
              <a:solidFill>
                <a:srgbClr val="000000"/>
              </a:solidFill>
              <a:latin typeface="Arial"/>
              <a:ea typeface="Arial"/>
              <a:cs typeface="Arial"/>
              <a:sym typeface="Arial"/>
            </a:endParaRPr>
          </a:p>
        </p:txBody>
      </p:sp>
      <p:sp>
        <p:nvSpPr>
          <p:cNvPr id="74" name="Google Shape;74;ge1f0e91370_0_16"/>
          <p:cNvSpPr txBox="1"/>
          <p:nvPr/>
        </p:nvSpPr>
        <p:spPr>
          <a:xfrm>
            <a:off x="6005175" y="5408675"/>
            <a:ext cx="57960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200" u="none" cap="none" strike="noStrike">
                <a:solidFill>
                  <a:srgbClr val="191B26"/>
                </a:solidFill>
                <a:latin typeface="Helvetica Neue"/>
                <a:ea typeface="Helvetica Neue"/>
                <a:cs typeface="Helvetica Neue"/>
                <a:sym typeface="Helvetica Neue"/>
              </a:rPr>
              <a:t>Imagem: aromaterapia</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lang="pt-BR" sz="1200">
                <a:solidFill>
                  <a:srgbClr val="191B26"/>
                </a:solidFill>
                <a:latin typeface="Helvetica Neue"/>
                <a:ea typeface="Helvetica Neue"/>
                <a:cs typeface="Helvetica Neue"/>
                <a:sym typeface="Helvetica Neue"/>
              </a:rPr>
              <a:t>Fonte: Imagem de </a:t>
            </a:r>
            <a:r>
              <a:rPr lang="pt-BR" sz="1200">
                <a:solidFill>
                  <a:srgbClr val="191B26"/>
                </a:solidFill>
                <a:uFill>
                  <a:noFill/>
                </a:uFill>
                <a:latin typeface="Helvetica Neue"/>
                <a:ea typeface="Helvetica Neue"/>
                <a:cs typeface="Helvetica Neue"/>
                <a:sym typeface="Helvetica Neue"/>
                <a:hlinkClick r:id="rId3">
                  <a:extLst>
                    <a:ext uri="{A12FA001-AC4F-418D-AE19-62706E023703}">
                      <ahyp:hlinkClr val="tx"/>
                    </a:ext>
                  </a:extLst>
                </a:hlinkClick>
              </a:rPr>
              <a:t>silviarita</a:t>
            </a:r>
            <a:r>
              <a:rPr lang="pt-BR" sz="1200">
                <a:solidFill>
                  <a:srgbClr val="191B26"/>
                </a:solidFill>
                <a:latin typeface="Helvetica Neue"/>
                <a:ea typeface="Helvetica Neue"/>
                <a:cs typeface="Helvetica Neue"/>
                <a:sym typeface="Helvetica Neue"/>
              </a:rPr>
              <a:t> por </a:t>
            </a:r>
            <a:r>
              <a:rPr lang="pt-BR" sz="1200">
                <a:solidFill>
                  <a:srgbClr val="191B26"/>
                </a:solidFill>
                <a:uFill>
                  <a:noFill/>
                </a:uFill>
                <a:latin typeface="Helvetica Neue"/>
                <a:ea typeface="Helvetica Neue"/>
                <a:cs typeface="Helvetica Neue"/>
                <a:sym typeface="Helvetica Neue"/>
                <a:hlinkClick r:id="rId4">
                  <a:extLst>
                    <a:ext uri="{A12FA001-AC4F-418D-AE19-62706E023703}">
                      <ahyp:hlinkClr val="tx"/>
                    </a:ext>
                  </a:extLst>
                </a:hlinkClick>
              </a:rPr>
              <a:t>Pixabay</a:t>
            </a:r>
            <a:r>
              <a:rPr lang="pt-BR" sz="1100">
                <a:solidFill>
                  <a:srgbClr val="191B26"/>
                </a:solidFill>
                <a:highlight>
                  <a:srgbClr val="FFFFFF"/>
                </a:highlight>
              </a:rPr>
              <a:t> </a:t>
            </a:r>
            <a:endParaRPr sz="1000">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a:solidFill>
                <a:schemeClr val="dk1"/>
              </a:solidFill>
              <a:latin typeface="Helvetica Neue"/>
              <a:ea typeface="Helvetica Neue"/>
              <a:cs typeface="Helvetica Neue"/>
              <a:sym typeface="Helvetica Neue"/>
            </a:endParaRPr>
          </a:p>
        </p:txBody>
      </p:sp>
      <p:sp>
        <p:nvSpPr>
          <p:cNvPr id="75" name="Google Shape;75;ge1f0e91370_0_16"/>
          <p:cNvSpPr txBox="1"/>
          <p:nvPr/>
        </p:nvSpPr>
        <p:spPr>
          <a:xfrm>
            <a:off x="641870" y="1325726"/>
            <a:ext cx="27324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3. INTRODUÇÃO </a:t>
            </a:r>
            <a:endParaRPr b="0" i="0" sz="2000" u="none" cap="none" strike="noStrike">
              <a:solidFill>
                <a:srgbClr val="316E32"/>
              </a:solidFill>
              <a:latin typeface="Arial"/>
              <a:ea typeface="Arial"/>
              <a:cs typeface="Arial"/>
              <a:sym typeface="Arial"/>
            </a:endParaRPr>
          </a:p>
        </p:txBody>
      </p:sp>
      <p:pic>
        <p:nvPicPr>
          <p:cNvPr id="76" name="Google Shape;76;ge1f0e91370_0_16"/>
          <p:cNvPicPr preferRelativeResize="0"/>
          <p:nvPr/>
        </p:nvPicPr>
        <p:blipFill>
          <a:blip r:embed="rId5">
            <a:alphaModFix/>
          </a:blip>
          <a:stretch>
            <a:fillRect/>
          </a:stretch>
        </p:blipFill>
        <p:spPr>
          <a:xfrm>
            <a:off x="6494249" y="2006699"/>
            <a:ext cx="4664650" cy="34985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28"/>
          <p:cNvSpPr txBox="1"/>
          <p:nvPr/>
        </p:nvSpPr>
        <p:spPr>
          <a:xfrm>
            <a:off x="652151" y="1990875"/>
            <a:ext cx="7538400" cy="44022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Em 1910, o químico francês René-Maurice Gattefosse, considerado pai da Aromaterapia e seu grande impulsionador  descobriu as virtudes do óleo essencial de lavanda (OE) quando se envolveu em acidente no laboratório, sendo acometido por extensa  queimadura nas mãos. Dessa situação decorreram o contato inicial e as primeiras constatações com a substância advinda da </a:t>
            </a:r>
            <a:r>
              <a:rPr i="1" lang="pt-BR" sz="1600">
                <a:solidFill>
                  <a:schemeClr val="dk1"/>
                </a:solidFill>
                <a:latin typeface="Helvetica Neue"/>
                <a:ea typeface="Helvetica Neue"/>
                <a:cs typeface="Helvetica Neue"/>
                <a:sym typeface="Helvetica Neue"/>
              </a:rPr>
              <a:t>Lavandula augustifolia</a:t>
            </a:r>
            <a:r>
              <a:rPr lang="pt-BR" sz="1600">
                <a:solidFill>
                  <a:schemeClr val="dk1"/>
                </a:solidFill>
                <a:latin typeface="Helvetica Neue"/>
                <a:ea typeface="Helvetica Neue"/>
                <a:cs typeface="Helvetica Neue"/>
                <a:sym typeface="Helvetica Neue"/>
              </a:rPr>
              <a:t> Mill.. Após a descoberta das propriedades terapêuticas da lavanda, Gatefosse introduziu o uso do OE em tratamentos nos soldados em hospitais militares, durante a Primeira Guerra Mundial. Escreveu ainda livros trazendo a fundamentação da aromaterapia científica e a relacionando ao cuidado médico, farmacológico, ressaltando importantes efeitos tanto fisiológicos como psicológicos dos óleos essenciais (OEs). (SCHNAUBELT, 1998a).</a:t>
            </a:r>
            <a:endParaRPr sz="1600">
              <a:solidFill>
                <a:schemeClr val="dk1"/>
              </a:solidFill>
              <a:latin typeface="Helvetica Neue"/>
              <a:ea typeface="Helvetica Neue"/>
              <a:cs typeface="Helvetica Neue"/>
              <a:sym typeface="Helvetica Neue"/>
            </a:endParaRPr>
          </a:p>
        </p:txBody>
      </p:sp>
      <p:sp>
        <p:nvSpPr>
          <p:cNvPr id="83" name="Google Shape;83;p28"/>
          <p:cNvSpPr txBox="1"/>
          <p:nvPr/>
        </p:nvSpPr>
        <p:spPr>
          <a:xfrm>
            <a:off x="626025" y="1338169"/>
            <a:ext cx="48432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16E32"/>
                </a:solidFill>
                <a:latin typeface="Helvetica Neue"/>
                <a:ea typeface="Helvetica Neue"/>
                <a:cs typeface="Helvetica Neue"/>
                <a:sym typeface="Helvetica Neue"/>
              </a:rPr>
              <a:t>4. BREVE HISTÓRICO</a:t>
            </a:r>
            <a:endParaRPr b="0" i="0" sz="2000" u="none" cap="none" strike="noStrike">
              <a:solidFill>
                <a:srgbClr val="316E32"/>
              </a:solidFill>
              <a:latin typeface="Arial"/>
              <a:ea typeface="Arial"/>
              <a:cs typeface="Arial"/>
              <a:sym typeface="Arial"/>
            </a:endParaRPr>
          </a:p>
        </p:txBody>
      </p:sp>
      <p:pic>
        <p:nvPicPr>
          <p:cNvPr id="84" name="Google Shape;84;p28"/>
          <p:cNvPicPr preferRelativeResize="0"/>
          <p:nvPr/>
        </p:nvPicPr>
        <p:blipFill rotWithShape="1">
          <a:blip r:embed="rId3">
            <a:alphaModFix/>
          </a:blip>
          <a:srcRect b="0" l="0" r="0" t="0"/>
          <a:stretch/>
        </p:blipFill>
        <p:spPr>
          <a:xfrm>
            <a:off x="8532893" y="2155721"/>
            <a:ext cx="3006956" cy="3502803"/>
          </a:xfrm>
          <a:prstGeom prst="rect">
            <a:avLst/>
          </a:prstGeom>
          <a:noFill/>
          <a:ln>
            <a:noFill/>
          </a:ln>
        </p:spPr>
      </p:pic>
      <p:sp>
        <p:nvSpPr>
          <p:cNvPr id="85" name="Google Shape;85;p28"/>
          <p:cNvSpPr txBox="1"/>
          <p:nvPr/>
        </p:nvSpPr>
        <p:spPr>
          <a:xfrm>
            <a:off x="8532892" y="5658524"/>
            <a:ext cx="3006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200" u="none" cap="none" strike="noStrike">
                <a:solidFill>
                  <a:srgbClr val="191B26"/>
                </a:solidFill>
                <a:latin typeface="Helvetica Neue"/>
                <a:ea typeface="Helvetica Neue"/>
                <a:cs typeface="Helvetica Neue"/>
                <a:sym typeface="Helvetica Neue"/>
              </a:rPr>
              <a:t>Imagem: lavanda</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b="0" i="0" lang="pt-BR" sz="1200" u="none" cap="none" strike="noStrike">
                <a:solidFill>
                  <a:srgbClr val="191B26"/>
                </a:solidFill>
                <a:latin typeface="Helvetica Neue"/>
                <a:ea typeface="Helvetica Neue"/>
                <a:cs typeface="Helvetica Neue"/>
                <a:sym typeface="Helvetica Neue"/>
              </a:rPr>
              <a:t>Fonte:  Manfred Richter por 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grpSp>
        <p:nvGrpSpPr>
          <p:cNvPr id="91" name="Google Shape;91;p29"/>
          <p:cNvGrpSpPr/>
          <p:nvPr/>
        </p:nvGrpSpPr>
        <p:grpSpPr>
          <a:xfrm>
            <a:off x="6313063" y="4648076"/>
            <a:ext cx="4855679" cy="1611188"/>
            <a:chOff x="5405999" y="4172526"/>
            <a:chExt cx="6134837" cy="2035632"/>
          </a:xfrm>
        </p:grpSpPr>
        <p:pic>
          <p:nvPicPr>
            <p:cNvPr id="92" name="Google Shape;92;p29"/>
            <p:cNvPicPr preferRelativeResize="0"/>
            <p:nvPr/>
          </p:nvPicPr>
          <p:blipFill rotWithShape="1">
            <a:blip r:embed="rId3">
              <a:alphaModFix/>
            </a:blip>
            <a:srcRect b="0" l="0" r="0" t="0"/>
            <a:stretch/>
          </p:blipFill>
          <p:spPr>
            <a:xfrm>
              <a:off x="9016422" y="4172526"/>
              <a:ext cx="2524414" cy="2035632"/>
            </a:xfrm>
            <a:prstGeom prst="rect">
              <a:avLst/>
            </a:prstGeom>
            <a:noFill/>
            <a:ln>
              <a:noFill/>
            </a:ln>
          </p:spPr>
        </p:pic>
        <p:pic>
          <p:nvPicPr>
            <p:cNvPr id="93" name="Google Shape;93;p29"/>
            <p:cNvPicPr preferRelativeResize="0"/>
            <p:nvPr/>
          </p:nvPicPr>
          <p:blipFill rotWithShape="1">
            <a:blip r:embed="rId3">
              <a:alphaModFix/>
            </a:blip>
            <a:srcRect b="0" l="0" r="0" t="0"/>
            <a:stretch/>
          </p:blipFill>
          <p:spPr>
            <a:xfrm>
              <a:off x="5405999" y="4172526"/>
              <a:ext cx="2524414" cy="2035632"/>
            </a:xfrm>
            <a:prstGeom prst="rect">
              <a:avLst/>
            </a:prstGeom>
            <a:noFill/>
            <a:ln>
              <a:noFill/>
            </a:ln>
          </p:spPr>
        </p:pic>
        <p:pic>
          <p:nvPicPr>
            <p:cNvPr id="94" name="Google Shape;94;p29"/>
            <p:cNvPicPr preferRelativeResize="0"/>
            <p:nvPr/>
          </p:nvPicPr>
          <p:blipFill rotWithShape="1">
            <a:blip r:embed="rId3">
              <a:alphaModFix/>
            </a:blip>
            <a:srcRect b="0" l="0" r="0" t="0"/>
            <a:stretch/>
          </p:blipFill>
          <p:spPr>
            <a:xfrm>
              <a:off x="7368996" y="4172526"/>
              <a:ext cx="2524414" cy="2035632"/>
            </a:xfrm>
            <a:prstGeom prst="rect">
              <a:avLst/>
            </a:prstGeom>
            <a:noFill/>
            <a:ln>
              <a:noFill/>
            </a:ln>
          </p:spPr>
        </p:pic>
      </p:grpSp>
      <p:sp>
        <p:nvSpPr>
          <p:cNvPr id="95" name="Google Shape;95;p29"/>
          <p:cNvSpPr txBox="1"/>
          <p:nvPr/>
        </p:nvSpPr>
        <p:spPr>
          <a:xfrm>
            <a:off x="662174" y="1939432"/>
            <a:ext cx="5012100" cy="36633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A partir das publicações iniciais de René-Maurice Gattefossé, a aromaterapia ressurge na Europa por volta de 1964, com a publicação da obra Aromatherápie, de autoria do Dr. Jean Valnet, outro grande impulsionador da aromaterapia mundial, a qual já se apresentou como bastante desenvolvida, principalmente na França e na Inglaterra, onde é exercida por enfermeiros, fisioterapeutas, médicos, farmacêuticos, naturopatas, aromaterapeutas e demais profissionais da Saúde.</a:t>
            </a:r>
            <a:endParaRPr b="0" i="0" sz="1600" u="none" cap="none" strike="noStrike">
              <a:solidFill>
                <a:schemeClr val="dk1"/>
              </a:solidFill>
              <a:latin typeface="Helvetica Neue"/>
              <a:ea typeface="Helvetica Neue"/>
              <a:cs typeface="Helvetica Neue"/>
              <a:sym typeface="Helvetica Neue"/>
            </a:endParaRPr>
          </a:p>
        </p:txBody>
      </p:sp>
      <p:sp>
        <p:nvSpPr>
          <p:cNvPr id="96" name="Google Shape;96;p29"/>
          <p:cNvSpPr/>
          <p:nvPr/>
        </p:nvSpPr>
        <p:spPr>
          <a:xfrm>
            <a:off x="6260812" y="1939432"/>
            <a:ext cx="5012100" cy="23082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No entanto, encontramos informações da utilização dos óleos essenciais há milhares de anos, ou seja, a utilização das plantas medicinais e aromáticas está impressa em nossa ancestralidade, a exemplo de algumas civilizações, como no Egito Antigo, na Grécia antiga, na Índia e na China.</a:t>
            </a:r>
            <a:endParaRPr b="0" i="0" sz="1400" u="none" cap="none" strike="noStrike">
              <a:solidFill>
                <a:srgbClr val="000000"/>
              </a:solidFill>
              <a:latin typeface="Arial"/>
              <a:ea typeface="Arial"/>
              <a:cs typeface="Arial"/>
              <a:sym typeface="Arial"/>
            </a:endParaRPr>
          </a:p>
        </p:txBody>
      </p:sp>
      <p:sp>
        <p:nvSpPr>
          <p:cNvPr id="97" name="Google Shape;97;p29"/>
          <p:cNvSpPr txBox="1"/>
          <p:nvPr/>
        </p:nvSpPr>
        <p:spPr>
          <a:xfrm>
            <a:off x="6501412" y="4945277"/>
            <a:ext cx="4530900" cy="10773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1600"/>
              <a:buFont typeface="Arial"/>
              <a:buNone/>
            </a:pPr>
            <a:r>
              <a:rPr b="1" lang="pt-BR" sz="1600">
                <a:solidFill>
                  <a:schemeClr val="lt1"/>
                </a:solidFill>
                <a:latin typeface="Helvetica Neue"/>
                <a:ea typeface="Helvetica Neue"/>
                <a:cs typeface="Helvetica Neue"/>
                <a:sym typeface="Helvetica Neue"/>
              </a:rPr>
              <a:t>Sugerimos que confira também </a:t>
            </a:r>
            <a:endParaRPr b="1"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SzPts val="1600"/>
              <a:buFont typeface="Arial"/>
              <a:buNone/>
            </a:pPr>
            <a:r>
              <a:rPr b="1" lang="pt-BR" sz="1600">
                <a:solidFill>
                  <a:schemeClr val="lt1"/>
                </a:solidFill>
                <a:latin typeface="Helvetica Neue"/>
                <a:ea typeface="Helvetica Neue"/>
                <a:cs typeface="Helvetica Neue"/>
                <a:sym typeface="Helvetica Neue"/>
              </a:rPr>
              <a:t>a Linha do Tempo da Aromaterapia </a:t>
            </a:r>
            <a:endParaRPr b="1"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SzPts val="1600"/>
              <a:buFont typeface="Arial"/>
              <a:buNone/>
            </a:pPr>
            <a:r>
              <a:rPr b="1" lang="pt-BR" sz="1600">
                <a:solidFill>
                  <a:schemeClr val="lt1"/>
                </a:solidFill>
                <a:latin typeface="Helvetica Neue"/>
                <a:ea typeface="Helvetica Neue"/>
                <a:cs typeface="Helvetica Neue"/>
                <a:sym typeface="Helvetica Neue"/>
              </a:rPr>
              <a:t>de forma  dinâmica, logo a seguir!</a:t>
            </a:r>
            <a:endParaRPr b="1" sz="1600">
              <a:solidFill>
                <a:schemeClr val="lt1"/>
              </a:solidFill>
              <a:latin typeface="Helvetica Neue"/>
              <a:ea typeface="Helvetica Neue"/>
              <a:cs typeface="Helvetica Neue"/>
              <a:sym typeface="Helvetica Neue"/>
            </a:endParaRPr>
          </a:p>
        </p:txBody>
      </p:sp>
      <p:sp>
        <p:nvSpPr>
          <p:cNvPr id="98" name="Google Shape;98;p29"/>
          <p:cNvSpPr txBox="1"/>
          <p:nvPr/>
        </p:nvSpPr>
        <p:spPr>
          <a:xfrm>
            <a:off x="626025" y="1338169"/>
            <a:ext cx="48432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16E32"/>
                </a:solidFill>
                <a:latin typeface="Helvetica Neue"/>
                <a:ea typeface="Helvetica Neue"/>
                <a:cs typeface="Helvetica Neue"/>
                <a:sym typeface="Helvetica Neue"/>
              </a:rPr>
              <a:t>4. BREVE HISTÓRICO</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Personalizar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ersonalizar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Personalizar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2020-04-02T17:05:55Z</dcterms:created>
  <dc:creator>Samuel Brauer</dc:creator>
</cp:coreProperties>
</file>